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518-CFD1-4C9B-8C98-30B4DD46465A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866D5-399A-46E0-8CB9-BF5BBB9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B0041C-25DC-47DF-A81D-815E4212F578}" type="datetimeFigureOut">
              <a:rPr lang="en-CA" smtClean="0"/>
              <a:pPr/>
              <a:t>2015-01-04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8AB758-D559-4041-919F-D10C0FED70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74AxCqOT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640960" cy="1752600"/>
          </a:xfrm>
        </p:spPr>
        <p:txBody>
          <a:bodyPr>
            <a:noAutofit/>
          </a:bodyPr>
          <a:lstStyle/>
          <a:p>
            <a:r>
              <a:rPr lang="en-CA" sz="2400" b="0" dirty="0" smtClean="0"/>
              <a:t>How Do Our Families Influence Us?</a:t>
            </a:r>
          </a:p>
          <a:p>
            <a:endParaRPr lang="en-CA" sz="2400" b="0" dirty="0" smtClean="0"/>
          </a:p>
          <a:p>
            <a:r>
              <a:rPr lang="en-CA" sz="2400" b="0" dirty="0" smtClean="0"/>
              <a:t>How Do We Act In Interpersonal Relationships?</a:t>
            </a:r>
          </a:p>
          <a:p>
            <a:endParaRPr lang="en-CA" sz="2400" b="0" dirty="0" smtClean="0"/>
          </a:p>
          <a:p>
            <a:r>
              <a:rPr lang="en-CA" sz="2400" b="0" dirty="0" smtClean="0"/>
              <a:t>How Do Groups Influence Our Social Interactions? </a:t>
            </a:r>
          </a:p>
          <a:p>
            <a:endParaRPr lang="en-CA" sz="2400" b="0" dirty="0" smtClean="0"/>
          </a:p>
          <a:p>
            <a:r>
              <a:rPr lang="en-CA" sz="2400" b="0" dirty="0" smtClean="0"/>
              <a:t>How Do We Interact In Social Situations?</a:t>
            </a:r>
            <a:endParaRPr lang="en-CA" sz="24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-27384"/>
            <a:ext cx="8784976" cy="223224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Family, Interpersonal Relationships, Groups, and Social Situations </a:t>
            </a:r>
            <a:endParaRPr lang="en-C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Influence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Families perform vital functions for society and for their members.</a:t>
            </a:r>
          </a:p>
          <a:p>
            <a:r>
              <a:rPr lang="en-GB" sz="2800" dirty="0" smtClean="0"/>
              <a:t>Six Basic Functions of Families: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Physical Maintenance and Care of Family Members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Addition of New Members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Socialization of Children for Adult Roles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Self Control of Members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Maintenance of Family Morale and Motivation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Production and Consumption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3814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Interpersonal Relationships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Communication Climate is the key to positive relationships</a:t>
            </a:r>
          </a:p>
          <a:p>
            <a:pPr lvl="1"/>
            <a:r>
              <a:rPr lang="en-GB" sz="2000" dirty="0" smtClean="0"/>
              <a:t>Not specific activities</a:t>
            </a:r>
          </a:p>
          <a:p>
            <a:pPr lvl="1"/>
            <a:r>
              <a:rPr lang="en-GB" sz="2000" dirty="0" smtClean="0"/>
              <a:t>The way people feel about each other</a:t>
            </a:r>
          </a:p>
          <a:p>
            <a:pPr lvl="1"/>
            <a:r>
              <a:rPr lang="en-GB" sz="2000" dirty="0" smtClean="0"/>
              <a:t>Tone is shaped by how valued we feel</a:t>
            </a:r>
          </a:p>
          <a:p>
            <a:r>
              <a:rPr lang="en-GB" sz="2000" dirty="0" smtClean="0"/>
              <a:t>Confirming</a:t>
            </a:r>
          </a:p>
          <a:p>
            <a:pPr lvl="1"/>
            <a:r>
              <a:rPr lang="en-GB" sz="2000" dirty="0" smtClean="0"/>
              <a:t>Messages that convey value</a:t>
            </a:r>
          </a:p>
          <a:p>
            <a:r>
              <a:rPr lang="en-GB" sz="2000" dirty="0" smtClean="0"/>
              <a:t>Valuing and Confirming Levels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Recognition</a:t>
            </a:r>
          </a:p>
          <a:p>
            <a:pPr lvl="2"/>
            <a:r>
              <a:rPr lang="en-GB" sz="2000" dirty="0" smtClean="0"/>
              <a:t>Physical presence of the other person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Acknowledgement</a:t>
            </a:r>
          </a:p>
          <a:p>
            <a:pPr lvl="2"/>
            <a:r>
              <a:rPr lang="en-GB" sz="2000" dirty="0" smtClean="0"/>
              <a:t>Acknowledge the ideas and feelings of another person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Endorsement</a:t>
            </a:r>
          </a:p>
          <a:p>
            <a:pPr lvl="2"/>
            <a:r>
              <a:rPr lang="en-GB" sz="2000" dirty="0" smtClean="0"/>
              <a:t>Agreeing with the other person’s ideas</a:t>
            </a:r>
          </a:p>
        </p:txBody>
      </p:sp>
    </p:spTree>
    <p:extLst>
      <p:ext uri="{BB962C8B-B14F-4D97-AF65-F5344CB8AC3E}">
        <p14:creationId xmlns:p14="http://schemas.microsoft.com/office/powerpoint/2010/main" val="21645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400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Thresholds (Standards of Behaviour for Participation</a:t>
            </a:r>
            <a:r>
              <a:rPr lang="en-GB" sz="2800" dirty="0"/>
              <a:t>) 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www.youtube.com/watch?v=V74AxCqOTvg</a:t>
            </a:r>
            <a:r>
              <a:rPr lang="en-GB" sz="1800" dirty="0" smtClean="0"/>
              <a:t> </a:t>
            </a:r>
            <a:endParaRPr lang="en-GB" sz="2800" dirty="0" smtClean="0"/>
          </a:p>
          <a:p>
            <a:pPr lvl="1">
              <a:buFont typeface="+mj-lt"/>
              <a:buAutoNum type="arabicPeriod"/>
            </a:pPr>
            <a:r>
              <a:rPr lang="en-GB" sz="2400" dirty="0" smtClean="0"/>
              <a:t>Lawless</a:t>
            </a:r>
          </a:p>
          <a:p>
            <a:pPr lvl="2"/>
            <a:r>
              <a:rPr lang="en-GB" sz="2000" dirty="0" smtClean="0"/>
              <a:t>Impulsive people who need little provocation before they try to retaliate</a:t>
            </a:r>
          </a:p>
          <a:p>
            <a:pPr lvl="2"/>
            <a:r>
              <a:rPr lang="en-GB" sz="2000" dirty="0" smtClean="0"/>
              <a:t>Little understanding of or concern for consequence of their actions.</a:t>
            </a:r>
          </a:p>
          <a:p>
            <a:pPr lvl="1">
              <a:buFont typeface="+mj-lt"/>
              <a:buAutoNum type="arabicPeriod"/>
            </a:pPr>
            <a:r>
              <a:rPr lang="en-GB" sz="2400" dirty="0" smtClean="0"/>
              <a:t>Suggestible</a:t>
            </a:r>
          </a:p>
          <a:p>
            <a:pPr lvl="2"/>
            <a:r>
              <a:rPr lang="en-GB" sz="2000" dirty="0" smtClean="0"/>
              <a:t>Easily influenced by an impulsive leader</a:t>
            </a:r>
          </a:p>
          <a:p>
            <a:pPr lvl="2"/>
            <a:r>
              <a:rPr lang="en-GB" sz="2000" dirty="0" smtClean="0"/>
              <a:t>Unlike to initiate action on their own</a:t>
            </a:r>
          </a:p>
          <a:p>
            <a:pPr lvl="1">
              <a:buFont typeface="+mj-lt"/>
              <a:buAutoNum type="arabicPeriod"/>
            </a:pPr>
            <a:r>
              <a:rPr lang="en-GB" sz="2400" dirty="0" smtClean="0"/>
              <a:t>Cautious</a:t>
            </a:r>
          </a:p>
          <a:p>
            <a:pPr lvl="2"/>
            <a:r>
              <a:rPr lang="en-GB" sz="2000" dirty="0" smtClean="0"/>
              <a:t>Strong interests in actions initiated by others</a:t>
            </a:r>
          </a:p>
          <a:p>
            <a:pPr lvl="2"/>
            <a:r>
              <a:rPr lang="en-GB" sz="2000" dirty="0" smtClean="0"/>
              <a:t>Would not act because of fear of the law</a:t>
            </a:r>
          </a:p>
          <a:p>
            <a:pPr lvl="2"/>
            <a:r>
              <a:rPr lang="en-GB" sz="2000" dirty="0" smtClean="0"/>
              <a:t>If constraint is lifted, they take action in pursuit of their own interests</a:t>
            </a:r>
          </a:p>
        </p:txBody>
      </p:sp>
    </p:spTree>
    <p:extLst>
      <p:ext uri="{BB962C8B-B14F-4D97-AF65-F5344CB8AC3E}">
        <p14:creationId xmlns:p14="http://schemas.microsoft.com/office/powerpoint/2010/main" val="22328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+mj-lt"/>
              <a:buAutoNum type="arabicPeriod" startAt="4"/>
            </a:pPr>
            <a:r>
              <a:rPr lang="en-GB" sz="1800" dirty="0" smtClean="0"/>
              <a:t>Yielder</a:t>
            </a:r>
          </a:p>
          <a:p>
            <a:pPr lvl="2"/>
            <a:r>
              <a:rPr lang="en-GB" sz="1600" dirty="0" smtClean="0"/>
              <a:t>Easily persuaded that everybody is engaged in  a particular activity</a:t>
            </a:r>
          </a:p>
          <a:p>
            <a:pPr lvl="2"/>
            <a:r>
              <a:rPr lang="en-GB" sz="1600" dirty="0" smtClean="0"/>
              <a:t>Act when a sufficient number of people are acting because they do not want to be left out</a:t>
            </a:r>
          </a:p>
          <a:p>
            <a:pPr lvl="2"/>
            <a:r>
              <a:rPr lang="en-GB" sz="1600" dirty="0" smtClean="0"/>
              <a:t>See an action is right because others are engaged in it.</a:t>
            </a:r>
          </a:p>
          <a:p>
            <a:pPr lvl="1">
              <a:buFont typeface="+mj-lt"/>
              <a:buAutoNum type="arabicPeriod" startAt="4"/>
            </a:pPr>
            <a:r>
              <a:rPr lang="en-GB" sz="1800" dirty="0" smtClean="0"/>
              <a:t>Supportive</a:t>
            </a:r>
          </a:p>
          <a:p>
            <a:pPr lvl="2"/>
            <a:r>
              <a:rPr lang="en-GB" sz="1600" dirty="0" smtClean="0"/>
              <a:t>Cannot be “stampeded” into an action</a:t>
            </a:r>
          </a:p>
          <a:p>
            <a:pPr lvl="2"/>
            <a:r>
              <a:rPr lang="en-GB" sz="1600" dirty="0" smtClean="0"/>
              <a:t>Do no activity oppose it</a:t>
            </a:r>
          </a:p>
          <a:p>
            <a:pPr lvl="2"/>
            <a:r>
              <a:rPr lang="en-GB" sz="1600" dirty="0" smtClean="0"/>
              <a:t>May watch/shout encouragement</a:t>
            </a:r>
          </a:p>
          <a:p>
            <a:pPr lvl="2"/>
            <a:r>
              <a:rPr lang="en-GB" sz="1600" dirty="0" smtClean="0"/>
              <a:t>Not violent, but they do not stand out against violence in others</a:t>
            </a:r>
          </a:p>
          <a:p>
            <a:pPr lvl="1">
              <a:buFont typeface="+mj-lt"/>
              <a:buAutoNum type="arabicPeriod" startAt="4"/>
            </a:pPr>
            <a:r>
              <a:rPr lang="en-GB" sz="1800" dirty="0" smtClean="0"/>
              <a:t>Resisters</a:t>
            </a:r>
          </a:p>
          <a:p>
            <a:pPr lvl="2"/>
            <a:r>
              <a:rPr lang="en-GB" sz="1600" dirty="0" smtClean="0"/>
              <a:t>Values make them opposed to mob action</a:t>
            </a:r>
          </a:p>
          <a:p>
            <a:pPr lvl="2"/>
            <a:r>
              <a:rPr lang="en-GB" sz="1600" dirty="0" smtClean="0"/>
              <a:t>Will not support mob action, even passively</a:t>
            </a:r>
          </a:p>
          <a:p>
            <a:pPr lvl="2"/>
            <a:r>
              <a:rPr lang="en-GB" sz="1600" dirty="0" smtClean="0"/>
              <a:t>In danger of their lives if they speak up at the wrong time (in extreme cases)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28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Situations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Social Norms</a:t>
            </a:r>
          </a:p>
          <a:p>
            <a:pPr lvl="1"/>
            <a:r>
              <a:rPr lang="en-GB" dirty="0" smtClean="0"/>
              <a:t>Rules that regulate human life, including social conventions, explicit laws and implicit cultural standards. </a:t>
            </a:r>
            <a:endParaRPr lang="en-CA" dirty="0" smtClean="0"/>
          </a:p>
          <a:p>
            <a:pPr lvl="0"/>
            <a:r>
              <a:rPr lang="en-GB" dirty="0" smtClean="0"/>
              <a:t>Imitation</a:t>
            </a:r>
            <a:endParaRPr lang="en-GB" dirty="0"/>
          </a:p>
          <a:p>
            <a:pPr lvl="1"/>
            <a:r>
              <a:rPr lang="en-GB" dirty="0" smtClean="0"/>
              <a:t>Probably the most powerful social influence on our behaviour and attitudes is the behaviour of other people. </a:t>
            </a:r>
            <a:endParaRPr lang="en-CA" dirty="0" smtClean="0"/>
          </a:p>
          <a:p>
            <a:pPr lvl="0"/>
            <a:r>
              <a:rPr lang="en-GB" dirty="0" smtClean="0"/>
              <a:t>Social facilitation</a:t>
            </a:r>
          </a:p>
          <a:p>
            <a:pPr lvl="1"/>
            <a:r>
              <a:rPr lang="en-GB" dirty="0" smtClean="0"/>
              <a:t>Increased activity resulting from the presence of another person. </a:t>
            </a:r>
            <a:endParaRPr lang="en-CA" dirty="0" smtClean="0"/>
          </a:p>
          <a:p>
            <a:pPr lvl="0"/>
            <a:r>
              <a:rPr lang="en-GB" dirty="0" smtClean="0"/>
              <a:t>Social loafing</a:t>
            </a:r>
          </a:p>
          <a:p>
            <a:pPr lvl="1"/>
            <a:r>
              <a:rPr lang="en-GB" dirty="0" smtClean="0"/>
              <a:t>Decreased activity resulting from the presence of another person.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53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GB" sz="2000" dirty="0" smtClean="0"/>
              <a:t>Reciprocity</a:t>
            </a:r>
          </a:p>
          <a:p>
            <a:pPr lvl="1"/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endency to pay back favours others have done for us </a:t>
            </a:r>
          </a:p>
          <a:p>
            <a:pPr lvl="1"/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Does not require that the “favour” be initially requested or even wanted</a:t>
            </a:r>
          </a:p>
          <a:p>
            <a:pPr lvl="1"/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The debt of obligation can be so strong that reciprocity can be exploited by those who want us to comply with their requests when we would otherwise not do so</a:t>
            </a:r>
            <a:endParaRPr lang="en-CA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GB" sz="2000" dirty="0" smtClean="0"/>
              <a:t>Commitment</a:t>
            </a:r>
          </a:p>
          <a:p>
            <a:pPr lvl="1"/>
            <a:r>
              <a:rPr lang="en-GB" sz="1600" dirty="0" smtClean="0"/>
              <a:t>Once people commit themselves by making a decision and acting on it, they are reluctant to renounce their commitment.  </a:t>
            </a:r>
          </a:p>
          <a:p>
            <a:pPr lvl="1"/>
            <a:r>
              <a:rPr lang="en-GB" sz="1600" dirty="0" smtClean="0"/>
              <a:t>Commitment increases people’s compliance even when the reason for the original commitment is removed. </a:t>
            </a:r>
            <a:endParaRPr lang="en-CA" sz="1600" dirty="0" smtClean="0"/>
          </a:p>
          <a:p>
            <a:pPr lvl="0"/>
            <a:r>
              <a:rPr lang="en-GB" sz="2000" dirty="0" smtClean="0"/>
              <a:t>Attractive people</a:t>
            </a:r>
          </a:p>
          <a:p>
            <a:pPr lvl="1"/>
            <a:r>
              <a:rPr lang="en-GB" sz="1600" dirty="0" smtClean="0"/>
              <a:t>People want to be liked by attractive people</a:t>
            </a:r>
          </a:p>
          <a:p>
            <a:pPr lvl="1"/>
            <a:r>
              <a:rPr lang="en-GB" sz="1600" dirty="0" smtClean="0"/>
              <a:t>being liked by attractive people makes them more desirable  </a:t>
            </a:r>
          </a:p>
          <a:p>
            <a:pPr lvl="1"/>
            <a:r>
              <a:rPr lang="en-GB" sz="1600" dirty="0" smtClean="0"/>
              <a:t>People tend to emphasize their associations with attractive and important people. </a:t>
            </a:r>
            <a:endParaRPr lang="en-CA" sz="1600" dirty="0" smtClean="0"/>
          </a:p>
          <a:p>
            <a:pPr lvl="0"/>
            <a:r>
              <a:rPr lang="en-GB" sz="2000" dirty="0" smtClean="0"/>
              <a:t>Authority</a:t>
            </a:r>
          </a:p>
          <a:p>
            <a:pPr lvl="1"/>
            <a:r>
              <a:rPr lang="en-GB" sz="1600" dirty="0" smtClean="0"/>
              <a:t>People tend to comply with the requests of people  in authority and to be swayed by their persuasive arguments, and such obedience is generally approved by </a:t>
            </a:r>
            <a:r>
              <a:rPr lang="en-CA" sz="1600" dirty="0" smtClean="0"/>
              <a:t>society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7108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5BAE1641419488CB5560CBDCD9B30" ma:contentTypeVersion="0" ma:contentTypeDescription="Create a new document." ma:contentTypeScope="" ma:versionID="6043b35fbeace8ed0366a3a9941c62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ce9a4642fb7937e503d36b01671c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C998A2-C920-4E54-AC2C-40D1EB0FB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7A4CB7-22C4-4C7E-AD6F-F305461796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C6CE40-62BE-41D6-96D3-7A361190299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414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Family, Interpersonal Relationships, Groups, and Social Situations </vt:lpstr>
      <vt:lpstr>Family Influence</vt:lpstr>
      <vt:lpstr>Interpersonal Relationships</vt:lpstr>
      <vt:lpstr>Groups</vt:lpstr>
      <vt:lpstr>PowerPoint Presentation</vt:lpstr>
      <vt:lpstr>Social Situations</vt:lpstr>
      <vt:lpstr>PowerPoint Presentation</vt:lpstr>
    </vt:vector>
  </TitlesOfParts>
  <Company>Prairie Valley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Family, Interpersonal Relationships, and</dc:title>
  <dc:creator>Sara Thibeault</dc:creator>
  <cp:lastModifiedBy>Thibeault, Sara</cp:lastModifiedBy>
  <cp:revision>9</cp:revision>
  <dcterms:created xsi:type="dcterms:W3CDTF">2012-12-04T00:28:20Z</dcterms:created>
  <dcterms:modified xsi:type="dcterms:W3CDTF">2015-01-05T00:36:26Z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0x0101000B85BAE1641419488CB5560CBDCD9B30</vt:lpwstr>
  </property>
</Properties>
</file>