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F6E4F93-F190-49F9-854D-9B0D56F2AA3F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CF632B6-98A8-41D1-87EF-B2BE34BA83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4F93-F190-49F9-854D-9B0D56F2AA3F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632B6-98A8-41D1-87EF-B2BE34BA8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4F93-F190-49F9-854D-9B0D56F2AA3F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632B6-98A8-41D1-87EF-B2BE34BA8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6E4F93-F190-49F9-854D-9B0D56F2AA3F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CF632B6-98A8-41D1-87EF-B2BE34BA833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F6E4F93-F190-49F9-854D-9B0D56F2AA3F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CF632B6-98A8-41D1-87EF-B2BE34BA83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4F93-F190-49F9-854D-9B0D56F2AA3F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632B6-98A8-41D1-87EF-B2BE34BA833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4F93-F190-49F9-854D-9B0D56F2AA3F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632B6-98A8-41D1-87EF-B2BE34BA833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6E4F93-F190-49F9-854D-9B0D56F2AA3F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F632B6-98A8-41D1-87EF-B2BE34BA83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4F93-F190-49F9-854D-9B0D56F2AA3F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632B6-98A8-41D1-87EF-B2BE34BA8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6E4F93-F190-49F9-854D-9B0D56F2AA3F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CF632B6-98A8-41D1-87EF-B2BE34BA833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6E4F93-F190-49F9-854D-9B0D56F2AA3F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F632B6-98A8-41D1-87EF-B2BE34BA833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F6E4F93-F190-49F9-854D-9B0D56F2AA3F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CF632B6-98A8-41D1-87EF-B2BE34BA83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Abnormality</a:t>
            </a:r>
            <a:endParaRPr lang="en-US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Normal?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down 10 characteristics that makes a person “normal.”</a:t>
            </a:r>
          </a:p>
          <a:p>
            <a:r>
              <a:rPr lang="en-US" dirty="0" smtClean="0"/>
              <a:t>What causes a person to be abnormal?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Abnormality -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3600" dirty="0" smtClean="0"/>
              <a:t>Abnormality </a:t>
            </a:r>
            <a:r>
              <a:rPr lang="en-GB" sz="3600" dirty="0"/>
              <a:t>could mean </a:t>
            </a:r>
            <a:r>
              <a:rPr lang="en-GB" sz="3600" dirty="0" smtClean="0"/>
              <a:t>deviating </a:t>
            </a:r>
            <a:r>
              <a:rPr lang="en-GB" sz="3600" dirty="0"/>
              <a:t>from the norm or </a:t>
            </a:r>
            <a:r>
              <a:rPr lang="en-GB" sz="3600" dirty="0" smtClean="0"/>
              <a:t>average</a:t>
            </a:r>
            <a:endParaRPr lang="en-US" sz="51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Abnormality – Definitions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3600" dirty="0" smtClean="0"/>
              <a:t>Abnormality </a:t>
            </a:r>
            <a:r>
              <a:rPr lang="en-GB" sz="3600" dirty="0"/>
              <a:t>is </a:t>
            </a:r>
            <a:r>
              <a:rPr lang="en-GB" sz="3600" dirty="0" smtClean="0"/>
              <a:t>also defined </a:t>
            </a:r>
            <a:r>
              <a:rPr lang="en-GB" sz="3600" dirty="0"/>
              <a:t>as deviating from </a:t>
            </a:r>
            <a:r>
              <a:rPr lang="en-GB" sz="3600" dirty="0" smtClean="0"/>
              <a:t>normal characteristics </a:t>
            </a:r>
            <a:r>
              <a:rPr lang="en-GB" sz="3600" dirty="0"/>
              <a:t>either by not possessing them or by possessing characteristics that should not be </a:t>
            </a:r>
            <a:r>
              <a:rPr lang="en-GB" sz="3600" dirty="0" smtClean="0"/>
              <a:t>possessed</a:t>
            </a:r>
            <a:endParaRPr lang="en-US" sz="51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Abnormality – Definitions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GB" sz="3600" dirty="0" smtClean="0"/>
              <a:t>Abnormality </a:t>
            </a:r>
            <a:r>
              <a:rPr lang="en-GB" sz="3600" dirty="0"/>
              <a:t>as a “failure to function adequately”.  </a:t>
            </a:r>
            <a:endParaRPr lang="en-GB" sz="3600" dirty="0" smtClean="0"/>
          </a:p>
          <a:p>
            <a:pPr lvl="1"/>
            <a:r>
              <a:rPr lang="en-GB" sz="2900" dirty="0" smtClean="0"/>
              <a:t>Every </a:t>
            </a:r>
            <a:r>
              <a:rPr lang="en-GB" sz="2900" dirty="0"/>
              <a:t>human being should achieve some sense of personal well-being and make some contribution to a larger social group.  </a:t>
            </a:r>
            <a:endParaRPr lang="en-GB" sz="2900" dirty="0" smtClean="0"/>
          </a:p>
          <a:p>
            <a:pPr lvl="1"/>
            <a:r>
              <a:rPr lang="en-GB" sz="2900" dirty="0" smtClean="0"/>
              <a:t>Any </a:t>
            </a:r>
            <a:r>
              <a:rPr lang="en-GB" sz="2900" dirty="0"/>
              <a:t>individual who fails to function adequately in this respect is seen as being “abnormal”.  </a:t>
            </a:r>
            <a:endParaRPr lang="en-GB" sz="2900" dirty="0" smtClean="0"/>
          </a:p>
          <a:p>
            <a:r>
              <a:rPr lang="en-GB" sz="3600" dirty="0" smtClean="0"/>
              <a:t>Some </a:t>
            </a:r>
            <a:r>
              <a:rPr lang="en-GB" sz="3600" dirty="0"/>
              <a:t>common causes for inadequate functioning include: </a:t>
            </a:r>
            <a:endParaRPr lang="en-US" sz="5100" dirty="0"/>
          </a:p>
          <a:p>
            <a:pPr lvl="1"/>
            <a:r>
              <a:rPr lang="en-GB" sz="2900" dirty="0"/>
              <a:t>Personal distress </a:t>
            </a:r>
            <a:endParaRPr lang="en-US" sz="4400" dirty="0"/>
          </a:p>
          <a:p>
            <a:pPr lvl="1"/>
            <a:r>
              <a:rPr lang="en-GB" sz="2900" dirty="0"/>
              <a:t>Others' distress </a:t>
            </a:r>
            <a:endParaRPr lang="en-US" sz="4400" dirty="0"/>
          </a:p>
          <a:p>
            <a:pPr lvl="1"/>
            <a:r>
              <a:rPr lang="en-GB" sz="2900" dirty="0" err="1"/>
              <a:t>Maladaptiveness</a:t>
            </a:r>
            <a:r>
              <a:rPr lang="en-GB" sz="2900" dirty="0"/>
              <a:t> </a:t>
            </a:r>
            <a:endParaRPr lang="en-US" sz="4400" dirty="0"/>
          </a:p>
          <a:p>
            <a:pPr lvl="1"/>
            <a:r>
              <a:rPr lang="en-GB" sz="2900" dirty="0"/>
              <a:t>Unexpected behaviour </a:t>
            </a:r>
            <a:endParaRPr lang="en-US" sz="4400" dirty="0"/>
          </a:p>
          <a:p>
            <a:pPr lvl="1"/>
            <a:r>
              <a:rPr lang="en-GB" sz="2900" dirty="0"/>
              <a:t>Bizarreness </a:t>
            </a:r>
            <a:endParaRPr lang="en-US" sz="4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3600" dirty="0" smtClean="0"/>
              <a:t>All societies have standards or norms for appropriate behaviours and beliefs</a:t>
            </a:r>
            <a:endParaRPr lang="en-US" sz="51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Continuous vs. Discontinuous change</a:t>
            </a:r>
          </a:p>
          <a:p>
            <a:r>
              <a:rPr lang="en-US" dirty="0" smtClean="0"/>
              <a:t>Critical Period</a:t>
            </a:r>
          </a:p>
          <a:p>
            <a:r>
              <a:rPr lang="en-US" dirty="0" smtClean="0"/>
              <a:t>Lifespan Approaches</a:t>
            </a:r>
          </a:p>
          <a:p>
            <a:r>
              <a:rPr lang="en-US" dirty="0" smtClean="0"/>
              <a:t>Nature vs. Nurture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85BAE1641419488CB5560CBDCD9B30" ma:contentTypeVersion="0" ma:contentTypeDescription="Create a new document." ma:contentTypeScope="" ma:versionID="6043b35fbeace8ed0366a3a9941c62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8ce9a4642fb7937e503d36b01671c1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5D583A-A416-40F7-ABFB-34CF648A348F}"/>
</file>

<file path=customXml/itemProps2.xml><?xml version="1.0" encoding="utf-8"?>
<ds:datastoreItem xmlns:ds="http://schemas.openxmlformats.org/officeDocument/2006/customXml" ds:itemID="{93011B1E-37CD-4246-A03B-FFF83DFDD78B}"/>
</file>

<file path=customXml/itemProps3.xml><?xml version="1.0" encoding="utf-8"?>
<ds:datastoreItem xmlns:ds="http://schemas.openxmlformats.org/officeDocument/2006/customXml" ds:itemID="{1C5B6BEE-402C-4878-81B4-32AF7420F96A}"/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</TotalTime>
  <Words>106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Abnormality</vt:lpstr>
      <vt:lpstr>What Is Normal?</vt:lpstr>
      <vt:lpstr>Abnormality - Definitions</vt:lpstr>
      <vt:lpstr>Abnormality – Definitions (Continued)</vt:lpstr>
      <vt:lpstr>Abnormality – Definitions (Continued)</vt:lpstr>
      <vt:lpstr>Normality</vt:lpstr>
      <vt:lpstr>Discussion</vt:lpstr>
    </vt:vector>
  </TitlesOfParts>
  <Company>Prairie Valley School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Abnormality</dc:title>
  <dc:creator>sara.thibeault</dc:creator>
  <cp:lastModifiedBy>sara.thibeault</cp:lastModifiedBy>
  <cp:revision>5</cp:revision>
  <dcterms:created xsi:type="dcterms:W3CDTF">2012-12-06T15:57:28Z</dcterms:created>
  <dcterms:modified xsi:type="dcterms:W3CDTF">2012-12-06T16:10:12Z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0x0101000B85BAE1641419488CB5560CBDCD9B30</vt:lpwstr>
  </property>
</Properties>
</file>