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3" r:id="rId2"/>
    <p:sldId id="261" r:id="rId3"/>
    <p:sldId id="262" r:id="rId4"/>
    <p:sldId id="263" r:id="rId5"/>
    <p:sldId id="264" r:id="rId6"/>
    <p:sldId id="265" r:id="rId7"/>
    <p:sldId id="266" r:id="rId8"/>
    <p:sldId id="267" r:id="rId9"/>
    <p:sldId id="269" r:id="rId10"/>
    <p:sldId id="270" r:id="rId11"/>
    <p:sldId id="271" r:id="rId12"/>
    <p:sldId id="280" r:id="rId13"/>
    <p:sldId id="272" r:id="rId14"/>
    <p:sldId id="273" r:id="rId15"/>
    <p:sldId id="281" r:id="rId16"/>
    <p:sldId id="282" r:id="rId17"/>
    <p:sldId id="283" r:id="rId18"/>
    <p:sldId id="311" r:id="rId19"/>
    <p:sldId id="284" r:id="rId20"/>
    <p:sldId id="286" r:id="rId21"/>
    <p:sldId id="287" r:id="rId22"/>
    <p:sldId id="288" r:id="rId23"/>
    <p:sldId id="291" r:id="rId24"/>
    <p:sldId id="290" r:id="rId25"/>
    <p:sldId id="289" r:id="rId26"/>
    <p:sldId id="292" r:id="rId27"/>
    <p:sldId id="279" r:id="rId28"/>
    <p:sldId id="301" r:id="rId29"/>
    <p:sldId id="309" r:id="rId30"/>
    <p:sldId id="308" r:id="rId31"/>
    <p:sldId id="306" r:id="rId32"/>
    <p:sldId id="305" r:id="rId33"/>
    <p:sldId id="304" r:id="rId34"/>
    <p:sldId id="303" r:id="rId35"/>
    <p:sldId id="302" r:id="rId36"/>
    <p:sldId id="310" r:id="rId37"/>
    <p:sldId id="278" r:id="rId38"/>
    <p:sldId id="277" r:id="rId39"/>
    <p:sldId id="276" r:id="rId40"/>
    <p:sldId id="275" r:id="rId41"/>
    <p:sldId id="274" r:id="rId42"/>
    <p:sldId id="26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28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3ADA84-0BE1-4E37-B519-181AE87A480C}" type="datetimeFigureOut">
              <a:rPr lang="en-US" smtClean="0"/>
              <a:pPr/>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553BB-45E8-437C-9344-394E04FF24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3ADA84-0BE1-4E37-B519-181AE87A480C}" type="datetimeFigureOut">
              <a:rPr lang="en-US" smtClean="0"/>
              <a:pPr/>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553BB-45E8-437C-9344-394E04FF24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3ADA84-0BE1-4E37-B519-181AE87A480C}" type="datetimeFigureOut">
              <a:rPr lang="en-US" smtClean="0"/>
              <a:pPr/>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553BB-45E8-437C-9344-394E04FF24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3ADA84-0BE1-4E37-B519-181AE87A480C}" type="datetimeFigureOut">
              <a:rPr lang="en-US" smtClean="0"/>
              <a:pPr/>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553BB-45E8-437C-9344-394E04FF24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3ADA84-0BE1-4E37-B519-181AE87A480C}" type="datetimeFigureOut">
              <a:rPr lang="en-US" smtClean="0"/>
              <a:pPr/>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553BB-45E8-437C-9344-394E04FF24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3ADA84-0BE1-4E37-B519-181AE87A480C}" type="datetimeFigureOut">
              <a:rPr lang="en-US" smtClean="0"/>
              <a:pPr/>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0553BB-45E8-437C-9344-394E04FF24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3ADA84-0BE1-4E37-B519-181AE87A480C}" type="datetimeFigureOut">
              <a:rPr lang="en-US" smtClean="0"/>
              <a:pPr/>
              <a:t>9/22/2014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0553BB-45E8-437C-9344-394E04FF24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3ADA84-0BE1-4E37-B519-181AE87A480C}" type="datetimeFigureOut">
              <a:rPr lang="en-US" smtClean="0"/>
              <a:pPr/>
              <a:t>9/22/2014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0553BB-45E8-437C-9344-394E04FF24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3ADA84-0BE1-4E37-B519-181AE87A480C}" type="datetimeFigureOut">
              <a:rPr lang="en-US" smtClean="0"/>
              <a:pPr/>
              <a:t>9/22/2014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0553BB-45E8-437C-9344-394E04FF24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3ADA84-0BE1-4E37-B519-181AE87A480C}" type="datetimeFigureOut">
              <a:rPr lang="en-US" smtClean="0"/>
              <a:pPr/>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0553BB-45E8-437C-9344-394E04FF24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3ADA84-0BE1-4E37-B519-181AE87A480C}" type="datetimeFigureOut">
              <a:rPr lang="en-US" smtClean="0"/>
              <a:pPr/>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0553BB-45E8-437C-9344-394E04FF24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3ADA84-0BE1-4E37-B519-181AE87A480C}" type="datetimeFigureOut">
              <a:rPr lang="en-US" smtClean="0"/>
              <a:pPr/>
              <a:t>9/22/2014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0553BB-45E8-437C-9344-394E04FF24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solidFill>
                  <a:srgbClr val="FF0000"/>
                </a:solidFill>
              </a:rPr>
              <a:t>SPACE</a:t>
            </a:r>
            <a:endParaRPr lang="en-US" dirty="0">
              <a:solidFill>
                <a:srgbClr val="FF0000"/>
              </a:solidFill>
            </a:endParaRPr>
          </a:p>
        </p:txBody>
      </p:sp>
      <p:sp>
        <p:nvSpPr>
          <p:cNvPr id="3" name="Subtitle 2"/>
          <p:cNvSpPr>
            <a:spLocks noGrp="1"/>
          </p:cNvSpPr>
          <p:nvPr>
            <p:ph type="subTitle" idx="1"/>
          </p:nvPr>
        </p:nvSpPr>
        <p:spPr/>
        <p:txBody>
          <a:bodyPr/>
          <a:lstStyle/>
          <a:p>
            <a:r>
              <a:rPr lang="en-CA" dirty="0" smtClean="0">
                <a:solidFill>
                  <a:srgbClr val="FF0000"/>
                </a:solidFill>
              </a:rPr>
              <a:t>The Not-So-Final Frontier</a:t>
            </a:r>
            <a:endParaRPr lang="en-US" dirty="0">
              <a:solidFill>
                <a:srgbClr val="FF0000"/>
              </a:solidFill>
            </a:endParaRPr>
          </a:p>
        </p:txBody>
      </p:sp>
    </p:spTree>
    <p:extLst>
      <p:ext uri="{BB962C8B-B14F-4D97-AF65-F5344CB8AC3E}">
        <p14:creationId xmlns:p14="http://schemas.microsoft.com/office/powerpoint/2010/main" val="1328984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The Telescope</a:t>
            </a:r>
            <a:endParaRPr lang="en-US" dirty="0">
              <a:solidFill>
                <a:schemeClr val="bg1"/>
              </a:solidFill>
            </a:endParaRPr>
          </a:p>
        </p:txBody>
      </p:sp>
      <p:sp>
        <p:nvSpPr>
          <p:cNvPr id="3" name="Content Placeholder 2"/>
          <p:cNvSpPr>
            <a:spLocks noGrp="1"/>
          </p:cNvSpPr>
          <p:nvPr>
            <p:ph idx="1"/>
          </p:nvPr>
        </p:nvSpPr>
        <p:spPr/>
        <p:txBody>
          <a:bodyPr/>
          <a:lstStyle/>
          <a:p>
            <a:pPr marL="0" indent="0" algn="ctr">
              <a:buNone/>
            </a:pPr>
            <a:r>
              <a:rPr lang="en-US" dirty="0" smtClean="0">
                <a:solidFill>
                  <a:schemeClr val="bg1"/>
                </a:solidFill>
              </a:rPr>
              <a:t>The telescope was invented in the Netherlands in 1608. Soon after its invention, astronomers were using it to gaze at the stars. Most telescopes use mirrors and lenses to make objects appear closer than they are.</a:t>
            </a:r>
          </a:p>
          <a:p>
            <a:pPr marL="0" indent="0" algn="ctr">
              <a:buNone/>
            </a:pPr>
            <a:endParaRPr lang="en-US" dirty="0">
              <a:solidFill>
                <a:schemeClr val="bg1"/>
              </a:solidFill>
            </a:endParaRPr>
          </a:p>
          <a:p>
            <a:pPr marL="0" indent="0" algn="ctr">
              <a:buNone/>
            </a:pPr>
            <a:endParaRPr lang="en-US"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ic0602a_l.jpg"/>
          <p:cNvPicPr>
            <a:picLocks noChangeAspect="1"/>
          </p:cNvPicPr>
          <p:nvPr/>
        </p:nvPicPr>
        <p:blipFill>
          <a:blip r:embed="rId2" cstate="print">
            <a:lum bright="-18000" contrast="-22000"/>
          </a:blip>
          <a:stretch>
            <a:fillRect/>
          </a:stretch>
        </p:blipFill>
        <p:spPr>
          <a:xfrm>
            <a:off x="-194222" y="0"/>
            <a:ext cx="9338222" cy="7301971"/>
          </a:xfrm>
          <a:prstGeom prst="rect">
            <a:avLst/>
          </a:prstGeom>
        </p:spPr>
      </p:pic>
      <p:sp>
        <p:nvSpPr>
          <p:cNvPr id="2" name="Title 1"/>
          <p:cNvSpPr>
            <a:spLocks noGrp="1"/>
          </p:cNvSpPr>
          <p:nvPr>
            <p:ph type="title"/>
          </p:nvPr>
        </p:nvSpPr>
        <p:spPr/>
        <p:txBody>
          <a:bodyPr>
            <a:normAutofit/>
          </a:bodyPr>
          <a:lstStyle/>
          <a:p>
            <a:r>
              <a:rPr lang="en-US" dirty="0" smtClean="0">
                <a:solidFill>
                  <a:schemeClr val="bg1"/>
                </a:solidFill>
              </a:rPr>
              <a:t>Ground-Based Optical Telescopes</a:t>
            </a:r>
            <a:endParaRPr lang="en-US" dirty="0">
              <a:solidFill>
                <a:schemeClr val="bg1"/>
              </a:solidFill>
            </a:endParaRPr>
          </a:p>
        </p:txBody>
      </p:sp>
      <p:sp>
        <p:nvSpPr>
          <p:cNvPr id="3" name="Content Placeholder 2"/>
          <p:cNvSpPr>
            <a:spLocks noGrp="1"/>
          </p:cNvSpPr>
          <p:nvPr>
            <p:ph idx="1"/>
          </p:nvPr>
        </p:nvSpPr>
        <p:spPr/>
        <p:txBody>
          <a:bodyPr/>
          <a:lstStyle/>
          <a:p>
            <a:pPr marL="0" indent="0" algn="ctr">
              <a:buNone/>
            </a:pPr>
            <a:r>
              <a:rPr lang="en-US" dirty="0" smtClean="0">
                <a:solidFill>
                  <a:schemeClr val="bg1"/>
                </a:solidFill>
              </a:rPr>
              <a:t>Giant telescopes that are placed away from cities so they have a clearer view of the stars.</a:t>
            </a:r>
          </a:p>
          <a:p>
            <a:pPr marL="0" indent="0" algn="ctr">
              <a:buNone/>
            </a:pPr>
            <a:endParaRPr lang="en-US" dirty="0">
              <a:solidFill>
                <a:schemeClr val="bg1"/>
              </a:solidFill>
            </a:endParaRPr>
          </a:p>
          <a:p>
            <a:pPr marL="0" indent="0" algn="ctr">
              <a:buNone/>
            </a:pPr>
            <a:endParaRPr lang="en-US" dirty="0">
              <a:solidFill>
                <a:schemeClr val="bg1"/>
              </a:solidFill>
            </a:endParaRPr>
          </a:p>
        </p:txBody>
      </p:sp>
      <p:pic>
        <p:nvPicPr>
          <p:cNvPr id="6" name="Picture 5" descr="4988165592_d0257aec27.jpg"/>
          <p:cNvPicPr>
            <a:picLocks noChangeAspect="1"/>
          </p:cNvPicPr>
          <p:nvPr/>
        </p:nvPicPr>
        <p:blipFill>
          <a:blip r:embed="rId3" cstate="print"/>
          <a:stretch>
            <a:fillRect/>
          </a:stretch>
        </p:blipFill>
        <p:spPr>
          <a:xfrm>
            <a:off x="4724400" y="4025982"/>
            <a:ext cx="3776025" cy="2832018"/>
          </a:xfrm>
          <a:prstGeom prst="rect">
            <a:avLst/>
          </a:prstGeom>
          <a:effectLst>
            <a:innerShdw blurRad="1270000" dist="647700" dir="13080000">
              <a:prstClr val="black"/>
            </a:inn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Ground-Based Optical Telescopes</a:t>
            </a:r>
            <a:endParaRPr lang="en-US" dirty="0">
              <a:solidFill>
                <a:schemeClr val="bg1"/>
              </a:solidFill>
            </a:endParaRPr>
          </a:p>
        </p:txBody>
      </p:sp>
      <p:sp>
        <p:nvSpPr>
          <p:cNvPr id="3" name="Content Placeholder 2"/>
          <p:cNvSpPr>
            <a:spLocks noGrp="1"/>
          </p:cNvSpPr>
          <p:nvPr>
            <p:ph idx="1"/>
          </p:nvPr>
        </p:nvSpPr>
        <p:spPr/>
        <p:txBody>
          <a:bodyPr/>
          <a:lstStyle/>
          <a:p>
            <a:pPr marL="0" indent="0" algn="ctr">
              <a:buNone/>
            </a:pPr>
            <a:r>
              <a:rPr lang="en-US" dirty="0" smtClean="0">
                <a:solidFill>
                  <a:schemeClr val="bg1"/>
                </a:solidFill>
              </a:rPr>
              <a:t>But Ground-Based Optical Telescopes do not work well if the weather is poor. Clouds, wind, and even humidity affect how well a ground-based optical telescope will work.</a:t>
            </a:r>
          </a:p>
          <a:p>
            <a:pPr marL="0" indent="0" algn="ctr">
              <a:buNone/>
            </a:pPr>
            <a:endParaRPr lang="en-US" dirty="0">
              <a:solidFill>
                <a:schemeClr val="bg1"/>
              </a:solidFill>
            </a:endParaRPr>
          </a:p>
          <a:p>
            <a:pPr marL="0" indent="0" algn="ctr">
              <a:buNone/>
            </a:pPr>
            <a:endParaRPr lang="en-US" dirty="0">
              <a:solidFill>
                <a:schemeClr val="bg1"/>
              </a:solidFill>
            </a:endParaRPr>
          </a:p>
        </p:txBody>
      </p:sp>
      <p:pic>
        <p:nvPicPr>
          <p:cNvPr id="6" name="Picture 5" descr="4988165592_d0257aec27.jpg"/>
          <p:cNvPicPr>
            <a:picLocks noChangeAspect="1"/>
          </p:cNvPicPr>
          <p:nvPr/>
        </p:nvPicPr>
        <p:blipFill>
          <a:blip r:embed="rId2" cstate="print"/>
          <a:stretch>
            <a:fillRect/>
          </a:stretch>
        </p:blipFill>
        <p:spPr>
          <a:xfrm>
            <a:off x="4724400" y="4025982"/>
            <a:ext cx="3776025" cy="2832018"/>
          </a:xfrm>
          <a:prstGeom prst="rect">
            <a:avLst/>
          </a:prstGeom>
          <a:effectLst>
            <a:innerShdw blurRad="1270000" dist="647700" dir="13080000">
              <a:prstClr val="black"/>
            </a:innerShdw>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Space-Based Optical Telescopes</a:t>
            </a:r>
            <a:endParaRPr lang="en-US" dirty="0">
              <a:solidFill>
                <a:schemeClr val="bg1"/>
              </a:solidFill>
            </a:endParaRPr>
          </a:p>
        </p:txBody>
      </p:sp>
      <p:sp>
        <p:nvSpPr>
          <p:cNvPr id="3" name="Content Placeholder 2"/>
          <p:cNvSpPr>
            <a:spLocks noGrp="1"/>
          </p:cNvSpPr>
          <p:nvPr>
            <p:ph idx="1"/>
          </p:nvPr>
        </p:nvSpPr>
        <p:spPr/>
        <p:txBody>
          <a:bodyPr/>
          <a:lstStyle/>
          <a:p>
            <a:pPr marL="0" indent="0" algn="ctr">
              <a:buNone/>
            </a:pPr>
            <a:r>
              <a:rPr lang="en-US" dirty="0" smtClean="0">
                <a:solidFill>
                  <a:schemeClr val="bg1"/>
                </a:solidFill>
              </a:rPr>
              <a:t>Telescopes that are launched into space and orbit around the Earth. The view from these telescopes is not affected by Earth’s atmosphere and allow astronomers to see things that, to date, are impossible to see from Earth</a:t>
            </a:r>
          </a:p>
          <a:p>
            <a:pPr marL="0" indent="0" algn="ctr">
              <a:buNone/>
            </a:pPr>
            <a:endParaRPr lang="en-US" dirty="0">
              <a:solidFill>
                <a:schemeClr val="bg1"/>
              </a:solidFill>
            </a:endParaRPr>
          </a:p>
          <a:p>
            <a:pPr marL="0" indent="0" algn="ctr">
              <a:buNone/>
            </a:pPr>
            <a:r>
              <a:rPr lang="en-US" dirty="0" smtClean="0">
                <a:solidFill>
                  <a:schemeClr val="bg1"/>
                </a:solidFill>
              </a:rPr>
              <a:t>(Read SBOT on pg 399)</a:t>
            </a:r>
          </a:p>
          <a:p>
            <a:pPr marL="0" indent="0" algn="ctr">
              <a:buNone/>
            </a:pPr>
            <a:endParaRPr lang="en-US" dirty="0">
              <a:solidFill>
                <a:schemeClr val="bg1"/>
              </a:solidFill>
            </a:endParaRPr>
          </a:p>
          <a:p>
            <a:pPr marL="0" indent="0" algn="ctr">
              <a:buNone/>
            </a:pPr>
            <a:endParaRPr lang="en-US"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History of Space Travel</a:t>
            </a:r>
            <a:endParaRPr lang="en-US" dirty="0">
              <a:solidFill>
                <a:schemeClr val="bg1"/>
              </a:solidFill>
            </a:endParaRPr>
          </a:p>
        </p:txBody>
      </p:sp>
      <p:sp>
        <p:nvSpPr>
          <p:cNvPr id="3" name="Content Placeholder 2"/>
          <p:cNvSpPr>
            <a:spLocks noGrp="1"/>
          </p:cNvSpPr>
          <p:nvPr>
            <p:ph idx="1"/>
          </p:nvPr>
        </p:nvSpPr>
        <p:spPr/>
        <p:txBody>
          <a:bodyPr/>
          <a:lstStyle/>
          <a:p>
            <a:pPr marL="0" indent="0" algn="ctr">
              <a:buNone/>
            </a:pPr>
            <a:r>
              <a:rPr lang="en-US" dirty="0" smtClean="0">
                <a:solidFill>
                  <a:schemeClr val="bg1"/>
                </a:solidFill>
              </a:rPr>
              <a:t>Chinese  build the earliest known rockets in the 800s</a:t>
            </a:r>
          </a:p>
          <a:p>
            <a:pPr marL="0" indent="0" algn="ctr">
              <a:buNone/>
            </a:pPr>
            <a:endParaRPr lang="en-US" dirty="0" smtClean="0">
              <a:solidFill>
                <a:schemeClr val="bg1"/>
              </a:solidFill>
            </a:endParaRPr>
          </a:p>
          <a:p>
            <a:pPr marL="0" indent="0" algn="ctr">
              <a:buNone/>
            </a:pPr>
            <a:endParaRPr lang="en-US" dirty="0">
              <a:solidFill>
                <a:schemeClr val="bg1"/>
              </a:solidFill>
            </a:endParaRPr>
          </a:p>
          <a:p>
            <a:pPr marL="0" indent="0" algn="ctr">
              <a:buNone/>
            </a:pPr>
            <a:endParaRPr lang="en-US" dirty="0">
              <a:solidFill>
                <a:schemeClr val="bg1"/>
              </a:solidFill>
            </a:endParaRPr>
          </a:p>
        </p:txBody>
      </p:sp>
      <p:pic>
        <p:nvPicPr>
          <p:cNvPr id="4" name="Picture 3" descr="Chinese_rocket_gif.jpg"/>
          <p:cNvPicPr>
            <a:picLocks noChangeAspect="1"/>
          </p:cNvPicPr>
          <p:nvPr/>
        </p:nvPicPr>
        <p:blipFill>
          <a:blip r:embed="rId2" cstate="print"/>
          <a:stretch>
            <a:fillRect/>
          </a:stretch>
        </p:blipFill>
        <p:spPr>
          <a:xfrm>
            <a:off x="2032000" y="2743200"/>
            <a:ext cx="5130800" cy="364614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History of Space Travel</a:t>
            </a:r>
            <a:endParaRPr lang="en-US" dirty="0">
              <a:solidFill>
                <a:schemeClr val="bg1"/>
              </a:solidFill>
            </a:endParaRPr>
          </a:p>
        </p:txBody>
      </p:sp>
      <p:sp>
        <p:nvSpPr>
          <p:cNvPr id="3" name="Content Placeholder 2"/>
          <p:cNvSpPr>
            <a:spLocks noGrp="1"/>
          </p:cNvSpPr>
          <p:nvPr>
            <p:ph idx="1"/>
          </p:nvPr>
        </p:nvSpPr>
        <p:spPr/>
        <p:txBody>
          <a:bodyPr/>
          <a:lstStyle/>
          <a:p>
            <a:pPr marL="0" indent="0" algn="ctr">
              <a:buNone/>
            </a:pPr>
            <a:r>
              <a:rPr lang="en-US" dirty="0" smtClean="0">
                <a:solidFill>
                  <a:schemeClr val="bg1"/>
                </a:solidFill>
              </a:rPr>
              <a:t>1926 – Americans launch the first liquid propelled rocket</a:t>
            </a:r>
          </a:p>
          <a:p>
            <a:pPr marL="0" indent="0" algn="ctr">
              <a:buNone/>
            </a:pPr>
            <a:endParaRPr lang="en-US" dirty="0" smtClean="0">
              <a:solidFill>
                <a:schemeClr val="bg1"/>
              </a:solidFill>
            </a:endParaRPr>
          </a:p>
          <a:p>
            <a:pPr marL="0" indent="0" algn="ctr">
              <a:buNone/>
            </a:pPr>
            <a:endParaRPr lang="en-US" dirty="0">
              <a:solidFill>
                <a:schemeClr val="bg1"/>
              </a:solidFill>
            </a:endParaRPr>
          </a:p>
          <a:p>
            <a:pPr marL="0" indent="0" algn="ctr">
              <a:buNone/>
            </a:pPr>
            <a:endParaRPr lang="en-US" dirty="0">
              <a:solidFill>
                <a:schemeClr val="bg1"/>
              </a:solidFill>
            </a:endParaRPr>
          </a:p>
        </p:txBody>
      </p:sp>
      <p:pic>
        <p:nvPicPr>
          <p:cNvPr id="5" name="Picture 4" descr="classic_goddard3.jpg"/>
          <p:cNvPicPr>
            <a:picLocks noChangeAspect="1"/>
          </p:cNvPicPr>
          <p:nvPr/>
        </p:nvPicPr>
        <p:blipFill>
          <a:blip r:embed="rId2" cstate="print"/>
          <a:stretch>
            <a:fillRect/>
          </a:stretch>
        </p:blipFill>
        <p:spPr>
          <a:xfrm>
            <a:off x="3276600" y="2895600"/>
            <a:ext cx="2733261" cy="37719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History of Space Travel</a:t>
            </a:r>
            <a:endParaRPr lang="en-US" dirty="0">
              <a:solidFill>
                <a:schemeClr val="bg1"/>
              </a:solidFill>
            </a:endParaRPr>
          </a:p>
        </p:txBody>
      </p:sp>
      <p:sp>
        <p:nvSpPr>
          <p:cNvPr id="3" name="Content Placeholder 2"/>
          <p:cNvSpPr>
            <a:spLocks noGrp="1"/>
          </p:cNvSpPr>
          <p:nvPr>
            <p:ph idx="1"/>
          </p:nvPr>
        </p:nvSpPr>
        <p:spPr/>
        <p:txBody>
          <a:bodyPr/>
          <a:lstStyle/>
          <a:p>
            <a:pPr marL="0" indent="0" algn="ctr">
              <a:buNone/>
            </a:pPr>
            <a:r>
              <a:rPr lang="en-US" dirty="0" smtClean="0">
                <a:solidFill>
                  <a:schemeClr val="bg1"/>
                </a:solidFill>
              </a:rPr>
              <a:t>1957 – Soviet Union launches the first artificial satellite into Earth’s orbit (sputnik 1)</a:t>
            </a:r>
          </a:p>
          <a:p>
            <a:pPr marL="0" indent="0" algn="ctr">
              <a:buNone/>
            </a:pPr>
            <a:endParaRPr lang="en-US" dirty="0" smtClean="0">
              <a:solidFill>
                <a:schemeClr val="bg1"/>
              </a:solidFill>
            </a:endParaRPr>
          </a:p>
          <a:p>
            <a:pPr marL="0" indent="0" algn="ctr">
              <a:buNone/>
            </a:pPr>
            <a:endParaRPr lang="en-US" dirty="0">
              <a:solidFill>
                <a:schemeClr val="bg1"/>
              </a:solidFill>
            </a:endParaRPr>
          </a:p>
          <a:p>
            <a:pPr marL="0" indent="0" algn="ctr">
              <a:buNone/>
            </a:pPr>
            <a:endParaRPr lang="en-US" dirty="0">
              <a:solidFill>
                <a:schemeClr val="bg1"/>
              </a:solidFill>
            </a:endParaRPr>
          </a:p>
        </p:txBody>
      </p:sp>
      <p:pic>
        <p:nvPicPr>
          <p:cNvPr id="6" name="Picture 5" descr="Sputnik1_by_inmc.jpg"/>
          <p:cNvPicPr>
            <a:picLocks noChangeAspect="1"/>
          </p:cNvPicPr>
          <p:nvPr/>
        </p:nvPicPr>
        <p:blipFill>
          <a:blip r:embed="rId2" cstate="print"/>
          <a:stretch>
            <a:fillRect/>
          </a:stretch>
        </p:blipFill>
        <p:spPr>
          <a:xfrm>
            <a:off x="2438400" y="2667000"/>
            <a:ext cx="4724400" cy="3543300"/>
          </a:xfrm>
          <a:prstGeom prst="rect">
            <a:avLst/>
          </a:prstGeom>
        </p:spPr>
      </p:pic>
      <p:sp>
        <p:nvSpPr>
          <p:cNvPr id="7" name="TextBox 6"/>
          <p:cNvSpPr txBox="1"/>
          <p:nvPr/>
        </p:nvSpPr>
        <p:spPr>
          <a:xfrm>
            <a:off x="838200" y="3505200"/>
            <a:ext cx="1828800" cy="646331"/>
          </a:xfrm>
          <a:prstGeom prst="rect">
            <a:avLst/>
          </a:prstGeom>
          <a:noFill/>
        </p:spPr>
        <p:txBody>
          <a:bodyPr wrap="square" rtlCol="0">
            <a:spAutoFit/>
          </a:bodyPr>
          <a:lstStyle/>
          <a:p>
            <a:r>
              <a:rPr lang="en-US" dirty="0" smtClean="0">
                <a:solidFill>
                  <a:srgbClr val="FF0000"/>
                </a:solidFill>
              </a:rPr>
              <a:t>It was only the size of a football!</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History of Space Travel</a:t>
            </a:r>
            <a:endParaRPr lang="en-US" dirty="0">
              <a:solidFill>
                <a:schemeClr val="bg1"/>
              </a:solidFill>
            </a:endParaRPr>
          </a:p>
        </p:txBody>
      </p:sp>
      <p:sp>
        <p:nvSpPr>
          <p:cNvPr id="3" name="Content Placeholder 2"/>
          <p:cNvSpPr>
            <a:spLocks noGrp="1"/>
          </p:cNvSpPr>
          <p:nvPr>
            <p:ph idx="1"/>
          </p:nvPr>
        </p:nvSpPr>
        <p:spPr/>
        <p:txBody>
          <a:bodyPr/>
          <a:lstStyle/>
          <a:p>
            <a:pPr marL="0" indent="0" algn="ctr">
              <a:buNone/>
            </a:pPr>
            <a:r>
              <a:rPr lang="en-US" dirty="0" smtClean="0">
                <a:solidFill>
                  <a:schemeClr val="bg1"/>
                </a:solidFill>
              </a:rPr>
              <a:t>1957 – Soviet Union sends a dog into space named </a:t>
            </a:r>
            <a:r>
              <a:rPr lang="en-US" dirty="0" err="1" smtClean="0">
                <a:solidFill>
                  <a:schemeClr val="bg1"/>
                </a:solidFill>
              </a:rPr>
              <a:t>Laika</a:t>
            </a:r>
            <a:r>
              <a:rPr lang="en-US" dirty="0" smtClean="0">
                <a:solidFill>
                  <a:schemeClr val="bg1"/>
                </a:solidFill>
              </a:rPr>
              <a:t> (sputnik 2)</a:t>
            </a:r>
          </a:p>
          <a:p>
            <a:pPr marL="0" indent="0" algn="ctr">
              <a:buNone/>
            </a:pPr>
            <a:endParaRPr lang="en-US" dirty="0" smtClean="0">
              <a:solidFill>
                <a:schemeClr val="bg1"/>
              </a:solidFill>
            </a:endParaRPr>
          </a:p>
          <a:p>
            <a:pPr marL="0" indent="0" algn="ctr">
              <a:buNone/>
            </a:pPr>
            <a:endParaRPr lang="en-US" dirty="0">
              <a:solidFill>
                <a:schemeClr val="bg1"/>
              </a:solidFill>
            </a:endParaRPr>
          </a:p>
          <a:p>
            <a:pPr marL="0" indent="0" algn="ctr">
              <a:buNone/>
            </a:pPr>
            <a:endParaRPr lang="en-US" dirty="0">
              <a:solidFill>
                <a:schemeClr val="bg1"/>
              </a:solidFill>
            </a:endParaRPr>
          </a:p>
        </p:txBody>
      </p:sp>
      <p:pic>
        <p:nvPicPr>
          <p:cNvPr id="5" name="Picture 4" descr="laika.jpg"/>
          <p:cNvPicPr>
            <a:picLocks noChangeAspect="1"/>
          </p:cNvPicPr>
          <p:nvPr/>
        </p:nvPicPr>
        <p:blipFill>
          <a:blip r:embed="rId2" cstate="print"/>
          <a:stretch>
            <a:fillRect/>
          </a:stretch>
        </p:blipFill>
        <p:spPr>
          <a:xfrm>
            <a:off x="1930400" y="2743200"/>
            <a:ext cx="5232400" cy="355803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274638"/>
            <a:ext cx="5562600" cy="1143000"/>
          </a:xfrm>
        </p:spPr>
        <p:txBody>
          <a:bodyPr>
            <a:normAutofit fontScale="90000"/>
          </a:bodyPr>
          <a:lstStyle/>
          <a:p>
            <a:r>
              <a:rPr lang="en-US" dirty="0" smtClean="0">
                <a:solidFill>
                  <a:schemeClr val="bg1"/>
                </a:solidFill>
              </a:rPr>
              <a:t>Many Students ask, what happened to </a:t>
            </a:r>
            <a:r>
              <a:rPr lang="en-US" dirty="0" err="1" smtClean="0">
                <a:solidFill>
                  <a:schemeClr val="bg1"/>
                </a:solidFill>
              </a:rPr>
              <a:t>Laika</a:t>
            </a:r>
            <a:r>
              <a:rPr lang="en-US" dirty="0" smtClean="0">
                <a:solidFill>
                  <a:schemeClr val="bg1"/>
                </a:solidFill>
              </a:rPr>
              <a:t>?</a:t>
            </a:r>
            <a:endParaRPr lang="en-US" dirty="0">
              <a:solidFill>
                <a:schemeClr val="bg1"/>
              </a:solidFill>
            </a:endParaRPr>
          </a:p>
        </p:txBody>
      </p:sp>
      <p:sp>
        <p:nvSpPr>
          <p:cNvPr id="3" name="Content Placeholder 2"/>
          <p:cNvSpPr>
            <a:spLocks noGrp="1"/>
          </p:cNvSpPr>
          <p:nvPr>
            <p:ph idx="1"/>
          </p:nvPr>
        </p:nvSpPr>
        <p:spPr>
          <a:xfrm>
            <a:off x="457200" y="2027237"/>
            <a:ext cx="8229600" cy="4525963"/>
          </a:xfrm>
        </p:spPr>
        <p:txBody>
          <a:bodyPr>
            <a:normAutofit fontScale="62500" lnSpcReduction="20000"/>
          </a:bodyPr>
          <a:lstStyle/>
          <a:p>
            <a:pPr marL="114300" indent="-114300">
              <a:buNone/>
            </a:pPr>
            <a:r>
              <a:rPr lang="en-US" dirty="0" smtClean="0">
                <a:solidFill>
                  <a:schemeClr val="bg1"/>
                </a:solidFill>
              </a:rPr>
              <a:t>Little was known about the impact of spaceflight on living creatures at the time of </a:t>
            </a:r>
            <a:r>
              <a:rPr lang="en-US" dirty="0" err="1" smtClean="0">
                <a:solidFill>
                  <a:schemeClr val="bg1"/>
                </a:solidFill>
              </a:rPr>
              <a:t>Laika's</a:t>
            </a:r>
            <a:r>
              <a:rPr lang="en-US" dirty="0" smtClean="0">
                <a:solidFill>
                  <a:schemeClr val="bg1"/>
                </a:solidFill>
              </a:rPr>
              <a:t> mission, and the technology to de-orbit had not yet been developed, there was no expectation of </a:t>
            </a:r>
            <a:r>
              <a:rPr lang="en-US" dirty="0" err="1" smtClean="0">
                <a:solidFill>
                  <a:schemeClr val="bg1"/>
                </a:solidFill>
              </a:rPr>
              <a:t>Laika's</a:t>
            </a:r>
            <a:r>
              <a:rPr lang="en-US" dirty="0" smtClean="0">
                <a:solidFill>
                  <a:schemeClr val="bg1"/>
                </a:solidFill>
              </a:rPr>
              <a:t> survival. Some scientists believed humans would be unable to survive the launch or the conditions of outer space, so engineers viewed flights by animals as a necessary precursor to human missions.</a:t>
            </a:r>
            <a:endParaRPr lang="en-US" baseline="30000" dirty="0" smtClean="0">
              <a:solidFill>
                <a:schemeClr val="bg1"/>
              </a:solidFill>
            </a:endParaRPr>
          </a:p>
          <a:p>
            <a:pPr marL="114300" indent="-114300">
              <a:buNone/>
            </a:pPr>
            <a:r>
              <a:rPr lang="en-US" dirty="0" err="1" smtClean="0">
                <a:solidFill>
                  <a:schemeClr val="bg1"/>
                </a:solidFill>
              </a:rPr>
              <a:t>Laika</a:t>
            </a:r>
            <a:r>
              <a:rPr lang="en-US" dirty="0" smtClean="0">
                <a:solidFill>
                  <a:schemeClr val="bg1"/>
                </a:solidFill>
              </a:rPr>
              <a:t>, a stray dog, underwent training with two other dogs, and was eventually chosen as the occupant of the Soviet spacecraft Sputnik 2 that was launched into outer space on November 3, 1957.</a:t>
            </a:r>
          </a:p>
          <a:p>
            <a:pPr marL="114300" indent="-114300">
              <a:buNone/>
            </a:pPr>
            <a:r>
              <a:rPr lang="en-US" dirty="0" err="1" smtClean="0">
                <a:solidFill>
                  <a:schemeClr val="bg1"/>
                </a:solidFill>
              </a:rPr>
              <a:t>Laika</a:t>
            </a:r>
            <a:r>
              <a:rPr lang="en-US" dirty="0" smtClean="0">
                <a:solidFill>
                  <a:schemeClr val="bg1"/>
                </a:solidFill>
              </a:rPr>
              <a:t> probably died within hours after launch from overheating, possibly caused by a failure of the central R-7 sustainer to separate from the payload. The true cause and time of her death were not made public until 2002; instead, it was widely reported that she died when her oxygen ran out on day six. The experiment aimed to prove that a living passenger could survive being launched into orbit and endure weightlessness, paving the way for human spaceflight and providing scientists with some of the first data on how living organisms react to spaceflight environments.</a:t>
            </a:r>
          </a:p>
          <a:p>
            <a:pPr marL="0" indent="0" algn="ctr">
              <a:buNone/>
            </a:pPr>
            <a:endParaRPr lang="en-US" dirty="0" smtClean="0">
              <a:solidFill>
                <a:schemeClr val="bg1"/>
              </a:solidFill>
            </a:endParaRPr>
          </a:p>
          <a:p>
            <a:pPr marL="0" indent="0" algn="ctr">
              <a:buNone/>
            </a:pPr>
            <a:endParaRPr lang="en-US" dirty="0">
              <a:solidFill>
                <a:schemeClr val="bg1"/>
              </a:solidFill>
            </a:endParaRPr>
          </a:p>
          <a:p>
            <a:pPr marL="0" indent="0" algn="ctr">
              <a:buNone/>
            </a:pPr>
            <a:endParaRPr lang="en-US" dirty="0">
              <a:solidFill>
                <a:schemeClr val="bg1"/>
              </a:solidFill>
            </a:endParaRPr>
          </a:p>
        </p:txBody>
      </p:sp>
      <p:pic>
        <p:nvPicPr>
          <p:cNvPr id="5" name="Picture 4" descr="laika.jpg"/>
          <p:cNvPicPr>
            <a:picLocks noChangeAspect="1"/>
          </p:cNvPicPr>
          <p:nvPr/>
        </p:nvPicPr>
        <p:blipFill>
          <a:blip r:embed="rId2" cstate="print"/>
          <a:stretch>
            <a:fillRect/>
          </a:stretch>
        </p:blipFill>
        <p:spPr>
          <a:xfrm>
            <a:off x="304800" y="228600"/>
            <a:ext cx="2577353" cy="1752600"/>
          </a:xfrm>
          <a:prstGeom prst="rect">
            <a:avLst/>
          </a:prstGeom>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History of Space Travel</a:t>
            </a:r>
            <a:endParaRPr lang="en-US" dirty="0">
              <a:solidFill>
                <a:schemeClr val="bg1"/>
              </a:solidFill>
            </a:endParaRPr>
          </a:p>
        </p:txBody>
      </p:sp>
      <p:sp>
        <p:nvSpPr>
          <p:cNvPr id="3" name="Content Placeholder 2"/>
          <p:cNvSpPr>
            <a:spLocks noGrp="1"/>
          </p:cNvSpPr>
          <p:nvPr>
            <p:ph idx="1"/>
          </p:nvPr>
        </p:nvSpPr>
        <p:spPr/>
        <p:txBody>
          <a:bodyPr/>
          <a:lstStyle/>
          <a:p>
            <a:pPr marL="0" indent="0" algn="ctr">
              <a:buNone/>
            </a:pPr>
            <a:r>
              <a:rPr lang="en-US" dirty="0" smtClean="0">
                <a:solidFill>
                  <a:schemeClr val="bg1"/>
                </a:solidFill>
              </a:rPr>
              <a:t>1958 – NASA is created by president Eisenhower</a:t>
            </a:r>
          </a:p>
          <a:p>
            <a:pPr marL="0" indent="0" algn="ctr">
              <a:buNone/>
            </a:pPr>
            <a:endParaRPr lang="en-US" dirty="0" smtClean="0">
              <a:solidFill>
                <a:schemeClr val="bg1"/>
              </a:solidFill>
            </a:endParaRPr>
          </a:p>
          <a:p>
            <a:pPr marL="0" indent="0" algn="ctr">
              <a:buNone/>
            </a:pPr>
            <a:endParaRPr lang="en-US" dirty="0">
              <a:solidFill>
                <a:schemeClr val="bg1"/>
              </a:solidFill>
            </a:endParaRPr>
          </a:p>
          <a:p>
            <a:pPr marL="0" indent="0" algn="ctr">
              <a:buNone/>
            </a:pPr>
            <a:endParaRPr lang="en-US" dirty="0">
              <a:solidFill>
                <a:schemeClr val="bg1"/>
              </a:solidFill>
            </a:endParaRPr>
          </a:p>
        </p:txBody>
      </p:sp>
      <p:pic>
        <p:nvPicPr>
          <p:cNvPr id="6" name="Picture 5" descr="nasa-logo.gif"/>
          <p:cNvPicPr>
            <a:picLocks noChangeAspect="1"/>
          </p:cNvPicPr>
          <p:nvPr/>
        </p:nvPicPr>
        <p:blipFill>
          <a:blip r:embed="rId2" cstate="print"/>
          <a:stretch>
            <a:fillRect/>
          </a:stretch>
        </p:blipFill>
        <p:spPr>
          <a:xfrm>
            <a:off x="2438400" y="2590800"/>
            <a:ext cx="4081335" cy="349423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The Evolution of Astronomer’s Tools</a:t>
            </a:r>
            <a:endParaRPr lang="en-US" dirty="0">
              <a:solidFill>
                <a:schemeClr val="bg1"/>
              </a:solidFill>
            </a:endParaRPr>
          </a:p>
        </p:txBody>
      </p:sp>
      <p:sp>
        <p:nvSpPr>
          <p:cNvPr id="3" name="Content Placeholder 2"/>
          <p:cNvSpPr>
            <a:spLocks noGrp="1"/>
          </p:cNvSpPr>
          <p:nvPr>
            <p:ph idx="1"/>
          </p:nvPr>
        </p:nvSpPr>
        <p:spPr/>
        <p:txBody>
          <a:bodyPr/>
          <a:lstStyle/>
          <a:p>
            <a:pPr marL="0" indent="0" algn="ctr">
              <a:buNone/>
            </a:pPr>
            <a:r>
              <a:rPr lang="en-US" dirty="0" smtClean="0">
                <a:solidFill>
                  <a:schemeClr val="bg1"/>
                </a:solidFill>
              </a:rPr>
              <a:t>Astronomy began over 4000 years ago when people used their eyes to study the starts. </a:t>
            </a:r>
          </a:p>
          <a:p>
            <a:pPr marL="0" indent="0" algn="ctr">
              <a:buNone/>
            </a:pPr>
            <a:endParaRPr lang="en-US" dirty="0">
              <a:solidFill>
                <a:schemeClr val="bg1"/>
              </a:solidFill>
            </a:endParaRPr>
          </a:p>
          <a:p>
            <a:pPr marL="0" indent="0" algn="ctr">
              <a:buNone/>
            </a:pPr>
            <a:r>
              <a:rPr lang="en-US" dirty="0" smtClean="0">
                <a:solidFill>
                  <a:schemeClr val="bg1"/>
                </a:solidFill>
              </a:rPr>
              <a:t>It helped them determine direction, the passing of seasons, and made them wonder about where we fit into the larger picture.</a:t>
            </a:r>
            <a:endParaRPr lang="en-US" dirty="0">
              <a:solidFill>
                <a:schemeClr val="bg1"/>
              </a:solidFill>
            </a:endParaRPr>
          </a:p>
          <a:p>
            <a:pPr marL="0" indent="0" algn="ctr">
              <a:buNone/>
            </a:pPr>
            <a:endParaRPr lang="en-US"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History of Space Travel</a:t>
            </a:r>
            <a:endParaRPr lang="en-US" dirty="0">
              <a:solidFill>
                <a:schemeClr val="bg1"/>
              </a:solidFill>
            </a:endParaRPr>
          </a:p>
        </p:txBody>
      </p:sp>
      <p:sp>
        <p:nvSpPr>
          <p:cNvPr id="3" name="Content Placeholder 2"/>
          <p:cNvSpPr>
            <a:spLocks noGrp="1"/>
          </p:cNvSpPr>
          <p:nvPr>
            <p:ph idx="1"/>
          </p:nvPr>
        </p:nvSpPr>
        <p:spPr/>
        <p:txBody>
          <a:bodyPr/>
          <a:lstStyle/>
          <a:p>
            <a:pPr marL="0" indent="0" algn="ctr">
              <a:buNone/>
            </a:pPr>
            <a:r>
              <a:rPr lang="en-US" dirty="0" smtClean="0">
                <a:solidFill>
                  <a:schemeClr val="bg1"/>
                </a:solidFill>
              </a:rPr>
              <a:t>1958 – Canada produces the worlds fastest plane, as supersonic jet called the Avro Arrow</a:t>
            </a:r>
          </a:p>
          <a:p>
            <a:pPr marL="0" indent="0" algn="ctr">
              <a:buNone/>
            </a:pPr>
            <a:endParaRPr lang="en-US" dirty="0" smtClean="0">
              <a:solidFill>
                <a:schemeClr val="bg1"/>
              </a:solidFill>
            </a:endParaRPr>
          </a:p>
          <a:p>
            <a:pPr marL="0" indent="0" algn="ctr">
              <a:buNone/>
            </a:pPr>
            <a:endParaRPr lang="en-US" dirty="0">
              <a:solidFill>
                <a:schemeClr val="bg1"/>
              </a:solidFill>
            </a:endParaRPr>
          </a:p>
          <a:p>
            <a:pPr marL="0" indent="0" algn="ctr">
              <a:buNone/>
            </a:pPr>
            <a:endParaRPr lang="en-US" dirty="0">
              <a:solidFill>
                <a:schemeClr val="bg1"/>
              </a:solidFill>
            </a:endParaRPr>
          </a:p>
        </p:txBody>
      </p:sp>
      <p:pic>
        <p:nvPicPr>
          <p:cNvPr id="5" name="Picture 4" descr="300px-AvroArrow1.jpg"/>
          <p:cNvPicPr>
            <a:picLocks noChangeAspect="1"/>
          </p:cNvPicPr>
          <p:nvPr/>
        </p:nvPicPr>
        <p:blipFill>
          <a:blip r:embed="rId2" cstate="print"/>
          <a:stretch>
            <a:fillRect/>
          </a:stretch>
        </p:blipFill>
        <p:spPr>
          <a:xfrm>
            <a:off x="2057400" y="2743200"/>
            <a:ext cx="4800600" cy="360045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History of Space Travel</a:t>
            </a:r>
            <a:endParaRPr lang="en-US" dirty="0">
              <a:solidFill>
                <a:schemeClr val="bg1"/>
              </a:solidFill>
            </a:endParaRPr>
          </a:p>
        </p:txBody>
      </p:sp>
      <p:sp>
        <p:nvSpPr>
          <p:cNvPr id="3" name="Content Placeholder 2"/>
          <p:cNvSpPr>
            <a:spLocks noGrp="1"/>
          </p:cNvSpPr>
          <p:nvPr>
            <p:ph idx="1"/>
          </p:nvPr>
        </p:nvSpPr>
        <p:spPr/>
        <p:txBody>
          <a:bodyPr/>
          <a:lstStyle/>
          <a:p>
            <a:pPr marL="0" indent="0" algn="ctr">
              <a:buNone/>
            </a:pPr>
            <a:r>
              <a:rPr lang="en-US" dirty="0" smtClean="0">
                <a:solidFill>
                  <a:schemeClr val="bg1"/>
                </a:solidFill>
              </a:rPr>
              <a:t>1959 – Soviet Union lands the first probe on the moon (</a:t>
            </a:r>
            <a:r>
              <a:rPr lang="en-US" dirty="0" err="1" smtClean="0">
                <a:solidFill>
                  <a:schemeClr val="bg1"/>
                </a:solidFill>
              </a:rPr>
              <a:t>Lunik</a:t>
            </a:r>
            <a:r>
              <a:rPr lang="en-US" dirty="0" smtClean="0">
                <a:solidFill>
                  <a:schemeClr val="bg1"/>
                </a:solidFill>
              </a:rPr>
              <a:t> II)</a:t>
            </a:r>
          </a:p>
          <a:p>
            <a:pPr marL="0" indent="0" algn="ctr">
              <a:buNone/>
            </a:pPr>
            <a:endParaRPr lang="en-US" dirty="0" smtClean="0">
              <a:solidFill>
                <a:schemeClr val="bg1"/>
              </a:solidFill>
            </a:endParaRPr>
          </a:p>
          <a:p>
            <a:pPr marL="0" indent="0" algn="ctr">
              <a:buNone/>
            </a:pPr>
            <a:endParaRPr lang="en-US" dirty="0">
              <a:solidFill>
                <a:schemeClr val="bg1"/>
              </a:solidFill>
            </a:endParaRPr>
          </a:p>
          <a:p>
            <a:pPr marL="0" indent="0" algn="ctr">
              <a:buNone/>
            </a:pPr>
            <a:endParaRPr lang="en-US" dirty="0">
              <a:solidFill>
                <a:schemeClr val="bg1"/>
              </a:solidFill>
            </a:endParaRPr>
          </a:p>
        </p:txBody>
      </p:sp>
      <p:pic>
        <p:nvPicPr>
          <p:cNvPr id="6" name="Picture 5" descr="lunik_2.jpg"/>
          <p:cNvPicPr>
            <a:picLocks noChangeAspect="1"/>
          </p:cNvPicPr>
          <p:nvPr/>
        </p:nvPicPr>
        <p:blipFill>
          <a:blip r:embed="rId2" cstate="print"/>
          <a:srcRect l="26667" r="26667"/>
          <a:stretch>
            <a:fillRect/>
          </a:stretch>
        </p:blipFill>
        <p:spPr>
          <a:xfrm>
            <a:off x="3276600" y="2895600"/>
            <a:ext cx="2514576" cy="351741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History of Space Travel</a:t>
            </a:r>
            <a:endParaRPr lang="en-US" dirty="0">
              <a:solidFill>
                <a:schemeClr val="bg1"/>
              </a:solidFill>
            </a:endParaRPr>
          </a:p>
        </p:txBody>
      </p:sp>
      <p:sp>
        <p:nvSpPr>
          <p:cNvPr id="3" name="Content Placeholder 2"/>
          <p:cNvSpPr>
            <a:spLocks noGrp="1"/>
          </p:cNvSpPr>
          <p:nvPr>
            <p:ph idx="1"/>
          </p:nvPr>
        </p:nvSpPr>
        <p:spPr/>
        <p:txBody>
          <a:bodyPr/>
          <a:lstStyle/>
          <a:p>
            <a:pPr marL="0" indent="0" algn="ctr">
              <a:buNone/>
            </a:pPr>
            <a:r>
              <a:rPr lang="en-US" dirty="0" smtClean="0">
                <a:solidFill>
                  <a:schemeClr val="bg1"/>
                </a:solidFill>
              </a:rPr>
              <a:t>1961 – Soviet Union puts a cosmonaut in space, becomes the first person to orbit the Earth </a:t>
            </a:r>
          </a:p>
          <a:p>
            <a:pPr marL="0" indent="0" algn="ctr">
              <a:buNone/>
            </a:pPr>
            <a:r>
              <a:rPr lang="en-US" dirty="0" smtClean="0">
                <a:solidFill>
                  <a:schemeClr val="bg1"/>
                </a:solidFill>
              </a:rPr>
              <a:t>(Yuri Gagarin in the </a:t>
            </a:r>
            <a:r>
              <a:rPr lang="en-US" dirty="0" err="1" smtClean="0">
                <a:solidFill>
                  <a:schemeClr val="bg1"/>
                </a:solidFill>
              </a:rPr>
              <a:t>Vostok</a:t>
            </a:r>
            <a:r>
              <a:rPr lang="en-US" dirty="0" smtClean="0">
                <a:solidFill>
                  <a:schemeClr val="bg1"/>
                </a:solidFill>
              </a:rPr>
              <a:t> I)</a:t>
            </a:r>
          </a:p>
          <a:p>
            <a:pPr marL="0" indent="0" algn="ctr">
              <a:buNone/>
            </a:pPr>
            <a:endParaRPr lang="en-US" dirty="0" smtClean="0">
              <a:solidFill>
                <a:schemeClr val="bg1"/>
              </a:solidFill>
            </a:endParaRPr>
          </a:p>
          <a:p>
            <a:pPr marL="0" indent="0" algn="ctr">
              <a:buNone/>
            </a:pPr>
            <a:endParaRPr lang="en-US" dirty="0">
              <a:solidFill>
                <a:schemeClr val="bg1"/>
              </a:solidFill>
            </a:endParaRPr>
          </a:p>
          <a:p>
            <a:pPr marL="0" indent="0" algn="ctr">
              <a:buNone/>
            </a:pPr>
            <a:endParaRPr lang="en-US" dirty="0">
              <a:solidFill>
                <a:schemeClr val="bg1"/>
              </a:solidFill>
            </a:endParaRPr>
          </a:p>
        </p:txBody>
      </p:sp>
      <p:pic>
        <p:nvPicPr>
          <p:cNvPr id="5" name="Picture 4" descr="stock-photo-afghanes-circa-a-stamp-printed-in-afghanes-showing-cosmic-vostok-i-circa-86257114.jpg"/>
          <p:cNvPicPr>
            <a:picLocks noChangeAspect="1"/>
          </p:cNvPicPr>
          <p:nvPr/>
        </p:nvPicPr>
        <p:blipFill>
          <a:blip r:embed="rId2" cstate="print"/>
          <a:srcRect b="8499"/>
          <a:stretch>
            <a:fillRect/>
          </a:stretch>
        </p:blipFill>
        <p:spPr>
          <a:xfrm>
            <a:off x="2438400" y="3200400"/>
            <a:ext cx="4343400" cy="311759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History of Space Travel</a:t>
            </a:r>
            <a:endParaRPr lang="en-US" dirty="0">
              <a:solidFill>
                <a:schemeClr val="bg1"/>
              </a:solidFill>
            </a:endParaRPr>
          </a:p>
        </p:txBody>
      </p:sp>
      <p:sp>
        <p:nvSpPr>
          <p:cNvPr id="3" name="Content Placeholder 2"/>
          <p:cNvSpPr>
            <a:spLocks noGrp="1"/>
          </p:cNvSpPr>
          <p:nvPr>
            <p:ph idx="1"/>
          </p:nvPr>
        </p:nvSpPr>
        <p:spPr/>
        <p:txBody>
          <a:bodyPr/>
          <a:lstStyle/>
          <a:p>
            <a:pPr marL="0" indent="0" algn="ctr">
              <a:buNone/>
            </a:pPr>
            <a:r>
              <a:rPr lang="en-US" dirty="0" smtClean="0">
                <a:solidFill>
                  <a:schemeClr val="bg1"/>
                </a:solidFill>
              </a:rPr>
              <a:t>1962 – Canada puts the </a:t>
            </a:r>
            <a:r>
              <a:rPr lang="en-US" dirty="0" err="1" smtClean="0">
                <a:solidFill>
                  <a:schemeClr val="bg1"/>
                </a:solidFill>
              </a:rPr>
              <a:t>Alouette</a:t>
            </a:r>
            <a:r>
              <a:rPr lang="en-US" dirty="0" smtClean="0">
                <a:solidFill>
                  <a:schemeClr val="bg1"/>
                </a:solidFill>
              </a:rPr>
              <a:t> I satellite into space, marks Canada’s entry into the space age.</a:t>
            </a:r>
          </a:p>
          <a:p>
            <a:pPr marL="0" indent="0" algn="ctr">
              <a:buNone/>
            </a:pPr>
            <a:endParaRPr lang="en-US" dirty="0" smtClean="0">
              <a:solidFill>
                <a:schemeClr val="bg1"/>
              </a:solidFill>
            </a:endParaRPr>
          </a:p>
          <a:p>
            <a:pPr marL="0" indent="0" algn="ctr">
              <a:buNone/>
            </a:pPr>
            <a:endParaRPr lang="en-US" dirty="0">
              <a:solidFill>
                <a:schemeClr val="bg1"/>
              </a:solidFill>
            </a:endParaRPr>
          </a:p>
          <a:p>
            <a:pPr marL="0" indent="0" algn="ctr">
              <a:buNone/>
            </a:pPr>
            <a:endParaRPr lang="en-US" dirty="0">
              <a:solidFill>
                <a:schemeClr val="bg1"/>
              </a:solidFill>
            </a:endParaRPr>
          </a:p>
        </p:txBody>
      </p:sp>
      <p:pic>
        <p:nvPicPr>
          <p:cNvPr id="4" name="Picture 3" descr="DA6_33880.jpg"/>
          <p:cNvPicPr>
            <a:picLocks noChangeAspect="1"/>
          </p:cNvPicPr>
          <p:nvPr/>
        </p:nvPicPr>
        <p:blipFill>
          <a:blip r:embed="rId2" cstate="print"/>
          <a:stretch>
            <a:fillRect/>
          </a:stretch>
        </p:blipFill>
        <p:spPr>
          <a:xfrm>
            <a:off x="2209800" y="2819400"/>
            <a:ext cx="4762500" cy="346784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History of Space Travel</a:t>
            </a:r>
            <a:endParaRPr lang="en-US" dirty="0">
              <a:solidFill>
                <a:schemeClr val="bg1"/>
              </a:solidFill>
            </a:endParaRPr>
          </a:p>
        </p:txBody>
      </p:sp>
      <p:sp>
        <p:nvSpPr>
          <p:cNvPr id="3" name="Content Placeholder 2"/>
          <p:cNvSpPr>
            <a:spLocks noGrp="1"/>
          </p:cNvSpPr>
          <p:nvPr>
            <p:ph idx="1"/>
          </p:nvPr>
        </p:nvSpPr>
        <p:spPr>
          <a:xfrm>
            <a:off x="457200" y="1600201"/>
            <a:ext cx="8229600" cy="1524000"/>
          </a:xfrm>
        </p:spPr>
        <p:txBody>
          <a:bodyPr/>
          <a:lstStyle/>
          <a:p>
            <a:pPr marL="0" indent="0" algn="ctr">
              <a:buNone/>
            </a:pPr>
            <a:r>
              <a:rPr lang="en-US" dirty="0" smtClean="0">
                <a:solidFill>
                  <a:schemeClr val="bg1"/>
                </a:solidFill>
              </a:rPr>
              <a:t>1969 – Americans land the first people on the moon (Apollo 11)</a:t>
            </a:r>
          </a:p>
          <a:p>
            <a:pPr marL="0" indent="0" algn="ctr">
              <a:buNone/>
            </a:pPr>
            <a:endParaRPr lang="en-US" dirty="0" smtClean="0">
              <a:solidFill>
                <a:schemeClr val="bg1"/>
              </a:solidFill>
            </a:endParaRPr>
          </a:p>
          <a:p>
            <a:pPr marL="0" indent="0" algn="ctr">
              <a:buNone/>
            </a:pPr>
            <a:endParaRPr lang="en-US" dirty="0">
              <a:solidFill>
                <a:schemeClr val="bg1"/>
              </a:solidFill>
            </a:endParaRPr>
          </a:p>
          <a:p>
            <a:pPr marL="0" indent="0" algn="ctr">
              <a:buNone/>
            </a:pPr>
            <a:endParaRPr lang="en-US" dirty="0">
              <a:solidFill>
                <a:schemeClr val="bg1"/>
              </a:solidFill>
            </a:endParaRPr>
          </a:p>
        </p:txBody>
      </p:sp>
      <p:pic>
        <p:nvPicPr>
          <p:cNvPr id="4" name="Picture 3" descr="220px-Buzz_Aldrin_and_the_U_S__flag_on_the_Moon_-_GPN-2001-000012.jpg"/>
          <p:cNvPicPr>
            <a:picLocks noChangeAspect="1"/>
          </p:cNvPicPr>
          <p:nvPr/>
        </p:nvPicPr>
        <p:blipFill>
          <a:blip r:embed="rId2" cstate="print"/>
          <a:stretch>
            <a:fillRect/>
          </a:stretch>
        </p:blipFill>
        <p:spPr>
          <a:xfrm>
            <a:off x="2895600" y="2743200"/>
            <a:ext cx="3611880" cy="361188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History of Space Travel</a:t>
            </a:r>
            <a:endParaRPr lang="en-US" dirty="0">
              <a:solidFill>
                <a:schemeClr val="bg1"/>
              </a:solidFill>
            </a:endParaRPr>
          </a:p>
        </p:txBody>
      </p:sp>
      <p:sp>
        <p:nvSpPr>
          <p:cNvPr id="3" name="Content Placeholder 2"/>
          <p:cNvSpPr>
            <a:spLocks noGrp="1"/>
          </p:cNvSpPr>
          <p:nvPr>
            <p:ph idx="1"/>
          </p:nvPr>
        </p:nvSpPr>
        <p:spPr/>
        <p:txBody>
          <a:bodyPr/>
          <a:lstStyle/>
          <a:p>
            <a:pPr marL="0" indent="0" algn="ctr">
              <a:buNone/>
            </a:pPr>
            <a:r>
              <a:rPr lang="en-US" dirty="0" smtClean="0">
                <a:solidFill>
                  <a:schemeClr val="bg1"/>
                </a:solidFill>
              </a:rPr>
              <a:t>1998– The first segment of the International Space Station is launched. </a:t>
            </a:r>
          </a:p>
          <a:p>
            <a:pPr marL="0" indent="0" algn="ctr">
              <a:buNone/>
            </a:pPr>
            <a:endParaRPr lang="en-US" dirty="0" smtClean="0">
              <a:solidFill>
                <a:schemeClr val="bg1"/>
              </a:solidFill>
            </a:endParaRPr>
          </a:p>
          <a:p>
            <a:pPr marL="0" indent="0" algn="ctr">
              <a:buNone/>
            </a:pPr>
            <a:endParaRPr lang="en-US" dirty="0">
              <a:solidFill>
                <a:schemeClr val="bg1"/>
              </a:solidFill>
            </a:endParaRPr>
          </a:p>
          <a:p>
            <a:pPr marL="0" indent="0" algn="ctr">
              <a:buNone/>
            </a:pPr>
            <a:endParaRPr lang="en-US" dirty="0">
              <a:solidFill>
                <a:schemeClr val="bg1"/>
              </a:solidFill>
            </a:endParaRPr>
          </a:p>
        </p:txBody>
      </p:sp>
      <p:pic>
        <p:nvPicPr>
          <p:cNvPr id="4" name="Picture 3" descr="iss-sta2.jpg"/>
          <p:cNvPicPr>
            <a:picLocks noChangeAspect="1"/>
          </p:cNvPicPr>
          <p:nvPr/>
        </p:nvPicPr>
        <p:blipFill>
          <a:blip r:embed="rId2" cstate="print"/>
          <a:stretch>
            <a:fillRect/>
          </a:stretch>
        </p:blipFill>
        <p:spPr>
          <a:xfrm>
            <a:off x="1905000" y="2667000"/>
            <a:ext cx="5207000" cy="390525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History of Space Travel</a:t>
            </a:r>
            <a:endParaRPr lang="en-US" dirty="0">
              <a:solidFill>
                <a:schemeClr val="bg1"/>
              </a:solidFill>
            </a:endParaRPr>
          </a:p>
        </p:txBody>
      </p:sp>
      <p:sp>
        <p:nvSpPr>
          <p:cNvPr id="3" name="Content Placeholder 2"/>
          <p:cNvSpPr>
            <a:spLocks noGrp="1"/>
          </p:cNvSpPr>
          <p:nvPr>
            <p:ph idx="1"/>
          </p:nvPr>
        </p:nvSpPr>
        <p:spPr/>
        <p:txBody>
          <a:bodyPr/>
          <a:lstStyle/>
          <a:p>
            <a:pPr marL="0" indent="0" algn="ctr">
              <a:buNone/>
            </a:pPr>
            <a:r>
              <a:rPr lang="en-US" dirty="0" smtClean="0">
                <a:solidFill>
                  <a:schemeClr val="bg1"/>
                </a:solidFill>
              </a:rPr>
              <a:t>It is the largest space craft ever built, orbiting 400km above the Earth’s surface</a:t>
            </a:r>
          </a:p>
          <a:p>
            <a:pPr marL="0" indent="0" algn="ctr">
              <a:buNone/>
            </a:pPr>
            <a:endParaRPr lang="en-US" dirty="0" smtClean="0">
              <a:solidFill>
                <a:schemeClr val="bg1"/>
              </a:solidFill>
            </a:endParaRPr>
          </a:p>
          <a:p>
            <a:pPr marL="0" indent="0" algn="ctr">
              <a:buNone/>
            </a:pPr>
            <a:endParaRPr lang="en-US" dirty="0">
              <a:solidFill>
                <a:schemeClr val="bg1"/>
              </a:solidFill>
            </a:endParaRPr>
          </a:p>
          <a:p>
            <a:pPr marL="0" indent="0" algn="ctr">
              <a:buNone/>
            </a:pPr>
            <a:endParaRPr lang="en-US" dirty="0">
              <a:solidFill>
                <a:schemeClr val="bg1"/>
              </a:solidFill>
            </a:endParaRPr>
          </a:p>
        </p:txBody>
      </p:sp>
      <p:pic>
        <p:nvPicPr>
          <p:cNvPr id="4" name="Picture 3" descr="iss-sta2.jpg"/>
          <p:cNvPicPr>
            <a:picLocks noChangeAspect="1"/>
          </p:cNvPicPr>
          <p:nvPr/>
        </p:nvPicPr>
        <p:blipFill>
          <a:blip r:embed="rId2" cstate="print"/>
          <a:stretch>
            <a:fillRect/>
          </a:stretch>
        </p:blipFill>
        <p:spPr>
          <a:xfrm>
            <a:off x="1905000" y="2667000"/>
            <a:ext cx="5207000" cy="390525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0E64F99-134B-1287-427E179F90661C74.jpg"/>
          <p:cNvPicPr>
            <a:picLocks noChangeAspect="1"/>
          </p:cNvPicPr>
          <p:nvPr/>
        </p:nvPicPr>
        <p:blipFill>
          <a:blip r:embed="rId2" cstate="print"/>
          <a:stretch>
            <a:fillRect/>
          </a:stretch>
        </p:blipFill>
        <p:spPr>
          <a:xfrm flipH="1">
            <a:off x="3581400" y="3581400"/>
            <a:ext cx="5029200" cy="3171825"/>
          </a:xfrm>
          <a:prstGeom prst="rect">
            <a:avLst/>
          </a:prstGeom>
        </p:spPr>
      </p:pic>
      <p:sp>
        <p:nvSpPr>
          <p:cNvPr id="2" name="Title 1"/>
          <p:cNvSpPr>
            <a:spLocks noGrp="1"/>
          </p:cNvSpPr>
          <p:nvPr>
            <p:ph type="title"/>
          </p:nvPr>
        </p:nvSpPr>
        <p:spPr/>
        <p:txBody>
          <a:bodyPr>
            <a:normAutofit/>
          </a:bodyPr>
          <a:lstStyle/>
          <a:p>
            <a:r>
              <a:rPr lang="en-US" dirty="0" smtClean="0">
                <a:solidFill>
                  <a:schemeClr val="bg1"/>
                </a:solidFill>
              </a:rPr>
              <a:t>Spin off from Space Research</a:t>
            </a:r>
            <a:endParaRPr lang="en-US" dirty="0">
              <a:solidFill>
                <a:schemeClr val="bg1"/>
              </a:solidFill>
            </a:endParaRPr>
          </a:p>
        </p:txBody>
      </p:sp>
      <p:sp>
        <p:nvSpPr>
          <p:cNvPr id="3" name="Content Placeholder 2"/>
          <p:cNvSpPr>
            <a:spLocks noGrp="1"/>
          </p:cNvSpPr>
          <p:nvPr>
            <p:ph idx="1"/>
          </p:nvPr>
        </p:nvSpPr>
        <p:spPr/>
        <p:txBody>
          <a:bodyPr>
            <a:normAutofit/>
          </a:bodyPr>
          <a:lstStyle/>
          <a:p>
            <a:pPr>
              <a:buNone/>
            </a:pPr>
            <a:r>
              <a:rPr lang="en-US" dirty="0" smtClean="0">
                <a:solidFill>
                  <a:schemeClr val="bg1"/>
                </a:solidFill>
              </a:rPr>
              <a:t>Faster airplane trips</a:t>
            </a:r>
          </a:p>
          <a:p>
            <a:pPr marL="0" indent="0" algn="ctr">
              <a:buNone/>
            </a:pPr>
            <a:endParaRPr lang="en-US" dirty="0">
              <a:solidFill>
                <a:schemeClr val="bg1"/>
              </a:solidFill>
            </a:endParaRPr>
          </a:p>
          <a:p>
            <a:pPr marL="0" indent="0" algn="ctr">
              <a:buNone/>
            </a:pPr>
            <a:endParaRPr lang="en-US" dirty="0">
              <a:solidFill>
                <a:schemeClr val="bg1"/>
              </a:solidFill>
            </a:endParaRPr>
          </a:p>
        </p:txBody>
      </p:sp>
      <p:pic>
        <p:nvPicPr>
          <p:cNvPr id="4" name="Picture 3" descr="B-29_Enola_Gay_w_Crews.jpg"/>
          <p:cNvPicPr>
            <a:picLocks noChangeAspect="1"/>
          </p:cNvPicPr>
          <p:nvPr/>
        </p:nvPicPr>
        <p:blipFill>
          <a:blip r:embed="rId3" cstate="print"/>
          <a:stretch>
            <a:fillRect/>
          </a:stretch>
        </p:blipFill>
        <p:spPr>
          <a:xfrm>
            <a:off x="457200" y="2286000"/>
            <a:ext cx="3901440" cy="292608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Spin off from Space Research</a:t>
            </a: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US" dirty="0" smtClean="0">
                <a:solidFill>
                  <a:schemeClr val="bg1"/>
                </a:solidFill>
              </a:rPr>
              <a:t>Safer airplanes</a:t>
            </a:r>
          </a:p>
          <a:p>
            <a:pPr marL="0" indent="0" algn="ctr">
              <a:buNone/>
            </a:pPr>
            <a:endParaRPr lang="en-US" dirty="0">
              <a:solidFill>
                <a:schemeClr val="bg1"/>
              </a:solidFill>
            </a:endParaRPr>
          </a:p>
          <a:p>
            <a:pPr marL="0" indent="0" algn="ctr">
              <a:buNone/>
            </a:pPr>
            <a:endParaRPr lang="en-US" dirty="0">
              <a:solidFill>
                <a:schemeClr val="bg1"/>
              </a:solidFill>
            </a:endParaRPr>
          </a:p>
        </p:txBody>
      </p:sp>
      <p:pic>
        <p:nvPicPr>
          <p:cNvPr id="4" name="Picture 3" descr="115963926_a626f2ee9d.jpg"/>
          <p:cNvPicPr>
            <a:picLocks noChangeAspect="1"/>
          </p:cNvPicPr>
          <p:nvPr/>
        </p:nvPicPr>
        <p:blipFill>
          <a:blip r:embed="rId2" cstate="print"/>
          <a:stretch>
            <a:fillRect/>
          </a:stretch>
        </p:blipFill>
        <p:spPr>
          <a:xfrm flipH="1">
            <a:off x="381000" y="3276600"/>
            <a:ext cx="4776802" cy="3181350"/>
          </a:xfrm>
          <a:prstGeom prst="rect">
            <a:avLst/>
          </a:prstGeom>
        </p:spPr>
      </p:pic>
      <p:pic>
        <p:nvPicPr>
          <p:cNvPr id="5" name="Picture 4" descr="plane_crash_redux_01.jpg"/>
          <p:cNvPicPr>
            <a:picLocks noChangeAspect="1"/>
          </p:cNvPicPr>
          <p:nvPr/>
        </p:nvPicPr>
        <p:blipFill>
          <a:blip r:embed="rId3" cstate="print"/>
          <a:stretch>
            <a:fillRect/>
          </a:stretch>
        </p:blipFill>
        <p:spPr>
          <a:xfrm>
            <a:off x="4191000" y="1447800"/>
            <a:ext cx="4738687" cy="313327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Spin off from Space Research</a:t>
            </a: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US" dirty="0" smtClean="0">
                <a:solidFill>
                  <a:schemeClr val="bg1"/>
                </a:solidFill>
              </a:rPr>
              <a:t>Cell phones</a:t>
            </a:r>
          </a:p>
          <a:p>
            <a:pPr marL="0" indent="0" algn="ctr">
              <a:buNone/>
            </a:pPr>
            <a:endParaRPr lang="en-US" dirty="0">
              <a:solidFill>
                <a:schemeClr val="bg1"/>
              </a:solidFill>
            </a:endParaRPr>
          </a:p>
          <a:p>
            <a:pPr marL="0" indent="0" algn="ctr">
              <a:buNone/>
            </a:pPr>
            <a:endParaRPr lang="en-US" dirty="0">
              <a:solidFill>
                <a:schemeClr val="bg1"/>
              </a:solidFill>
            </a:endParaRPr>
          </a:p>
        </p:txBody>
      </p:sp>
      <p:pic>
        <p:nvPicPr>
          <p:cNvPr id="4" name="Picture 3" descr="michael-douglas-phone.png"/>
          <p:cNvPicPr>
            <a:picLocks noChangeAspect="1"/>
          </p:cNvPicPr>
          <p:nvPr/>
        </p:nvPicPr>
        <p:blipFill>
          <a:blip r:embed="rId2" cstate="print"/>
          <a:stretch>
            <a:fillRect/>
          </a:stretch>
        </p:blipFill>
        <p:spPr>
          <a:xfrm>
            <a:off x="4953000" y="1828800"/>
            <a:ext cx="3505200" cy="3911431"/>
          </a:xfrm>
          <a:prstGeom prst="rect">
            <a:avLst/>
          </a:prstGeom>
        </p:spPr>
      </p:pic>
      <p:pic>
        <p:nvPicPr>
          <p:cNvPr id="5" name="Picture 4" descr="girl-on-cell-phone.jpg"/>
          <p:cNvPicPr>
            <a:picLocks noChangeAspect="1"/>
          </p:cNvPicPr>
          <p:nvPr/>
        </p:nvPicPr>
        <p:blipFill>
          <a:blip r:embed="rId3" cstate="print"/>
          <a:stretch>
            <a:fillRect/>
          </a:stretch>
        </p:blipFill>
        <p:spPr>
          <a:xfrm>
            <a:off x="1066800" y="3429000"/>
            <a:ext cx="4343400" cy="288836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The Evolution of Astronomer’s Tools</a:t>
            </a:r>
            <a:endParaRPr lang="en-US" dirty="0">
              <a:solidFill>
                <a:schemeClr val="bg1"/>
              </a:solidFill>
            </a:endParaRPr>
          </a:p>
        </p:txBody>
      </p:sp>
      <p:sp>
        <p:nvSpPr>
          <p:cNvPr id="3" name="Content Placeholder 2"/>
          <p:cNvSpPr>
            <a:spLocks noGrp="1"/>
          </p:cNvSpPr>
          <p:nvPr>
            <p:ph idx="1"/>
          </p:nvPr>
        </p:nvSpPr>
        <p:spPr/>
        <p:txBody>
          <a:bodyPr/>
          <a:lstStyle/>
          <a:p>
            <a:pPr marL="0" indent="0" algn="ctr">
              <a:buNone/>
            </a:pPr>
            <a:r>
              <a:rPr lang="en-US" dirty="0" smtClean="0">
                <a:solidFill>
                  <a:schemeClr val="bg1"/>
                </a:solidFill>
              </a:rPr>
              <a:t>In fact, Sundials have been used for over 7000 year to track the passing of time</a:t>
            </a:r>
            <a:endParaRPr lang="en-US" dirty="0">
              <a:solidFill>
                <a:schemeClr val="bg1"/>
              </a:solidFill>
            </a:endParaRPr>
          </a:p>
          <a:p>
            <a:pPr marL="0" indent="0" algn="ctr">
              <a:buNone/>
            </a:pPr>
            <a:endParaRPr lang="en-US" dirty="0">
              <a:solidFill>
                <a:schemeClr val="bg1"/>
              </a:solidFill>
            </a:endParaRPr>
          </a:p>
        </p:txBody>
      </p:sp>
      <p:pic>
        <p:nvPicPr>
          <p:cNvPr id="4" name="Picture 3" descr="sundials.jpg"/>
          <p:cNvPicPr>
            <a:picLocks noChangeAspect="1"/>
          </p:cNvPicPr>
          <p:nvPr/>
        </p:nvPicPr>
        <p:blipFill>
          <a:blip r:embed="rId2" cstate="print"/>
          <a:stretch>
            <a:fillRect/>
          </a:stretch>
        </p:blipFill>
        <p:spPr>
          <a:xfrm>
            <a:off x="3048000" y="2895600"/>
            <a:ext cx="2947416" cy="318133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oto_1143265_resize.jpg"/>
          <p:cNvPicPr>
            <a:picLocks noChangeAspect="1"/>
          </p:cNvPicPr>
          <p:nvPr/>
        </p:nvPicPr>
        <p:blipFill>
          <a:blip r:embed="rId2" cstate="print"/>
          <a:stretch>
            <a:fillRect/>
          </a:stretch>
        </p:blipFill>
        <p:spPr>
          <a:xfrm>
            <a:off x="3810000" y="3200400"/>
            <a:ext cx="5023784" cy="3357562"/>
          </a:xfrm>
          <a:prstGeom prst="rect">
            <a:avLst/>
          </a:prstGeom>
        </p:spPr>
      </p:pic>
      <p:sp>
        <p:nvSpPr>
          <p:cNvPr id="2" name="Title 1"/>
          <p:cNvSpPr>
            <a:spLocks noGrp="1"/>
          </p:cNvSpPr>
          <p:nvPr>
            <p:ph type="title"/>
          </p:nvPr>
        </p:nvSpPr>
        <p:spPr/>
        <p:txBody>
          <a:bodyPr>
            <a:normAutofit/>
          </a:bodyPr>
          <a:lstStyle/>
          <a:p>
            <a:r>
              <a:rPr lang="en-US" dirty="0" smtClean="0">
                <a:solidFill>
                  <a:schemeClr val="bg1"/>
                </a:solidFill>
              </a:rPr>
              <a:t>Spin off from Space Research</a:t>
            </a: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US" dirty="0" smtClean="0">
                <a:solidFill>
                  <a:schemeClr val="bg1"/>
                </a:solidFill>
              </a:rPr>
              <a:t>Improved firefighting equipment</a:t>
            </a:r>
          </a:p>
          <a:p>
            <a:pPr marL="0" indent="0" algn="ctr">
              <a:buNone/>
            </a:pPr>
            <a:endParaRPr lang="en-US" dirty="0">
              <a:solidFill>
                <a:schemeClr val="bg1"/>
              </a:solidFill>
            </a:endParaRPr>
          </a:p>
          <a:p>
            <a:pPr marL="0" indent="0" algn="ctr">
              <a:buNone/>
            </a:pPr>
            <a:endParaRPr lang="en-US" dirty="0">
              <a:solidFill>
                <a:schemeClr val="bg1"/>
              </a:solidFill>
            </a:endParaRPr>
          </a:p>
        </p:txBody>
      </p:sp>
      <p:pic>
        <p:nvPicPr>
          <p:cNvPr id="4" name="Picture 3" descr="ff-firemen.gif"/>
          <p:cNvPicPr>
            <a:picLocks noChangeAspect="1"/>
          </p:cNvPicPr>
          <p:nvPr/>
        </p:nvPicPr>
        <p:blipFill>
          <a:blip r:embed="rId3" cstate="print"/>
          <a:srcRect l="1875" t="2704" r="1875" b="5408"/>
          <a:stretch>
            <a:fillRect/>
          </a:stretch>
        </p:blipFill>
        <p:spPr>
          <a:xfrm>
            <a:off x="396240" y="2453640"/>
            <a:ext cx="4693920" cy="3107042"/>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Spin off from Space Research</a:t>
            </a:r>
            <a:endParaRPr lang="en-US" dirty="0">
              <a:solidFill>
                <a:schemeClr val="bg1"/>
              </a:solidFill>
            </a:endParaRPr>
          </a:p>
        </p:txBody>
      </p:sp>
      <p:sp>
        <p:nvSpPr>
          <p:cNvPr id="3" name="Content Placeholder 2"/>
          <p:cNvSpPr>
            <a:spLocks noGrp="1"/>
          </p:cNvSpPr>
          <p:nvPr>
            <p:ph idx="1"/>
          </p:nvPr>
        </p:nvSpPr>
        <p:spPr>
          <a:xfrm>
            <a:off x="228600" y="1600200"/>
            <a:ext cx="8458200" cy="4525963"/>
          </a:xfrm>
        </p:spPr>
        <p:txBody>
          <a:bodyPr>
            <a:normAutofit/>
          </a:bodyPr>
          <a:lstStyle/>
          <a:p>
            <a:pPr marL="0" indent="0">
              <a:buNone/>
            </a:pPr>
            <a:r>
              <a:rPr lang="en-US" dirty="0" smtClean="0">
                <a:solidFill>
                  <a:schemeClr val="bg1"/>
                </a:solidFill>
              </a:rPr>
              <a:t>Production of portable camping/emergency food</a:t>
            </a:r>
          </a:p>
          <a:p>
            <a:pPr marL="0" indent="0" algn="ctr">
              <a:buNone/>
            </a:pPr>
            <a:endParaRPr lang="en-US" dirty="0">
              <a:solidFill>
                <a:schemeClr val="bg1"/>
              </a:solidFill>
            </a:endParaRPr>
          </a:p>
          <a:p>
            <a:pPr marL="0" indent="0" algn="ctr">
              <a:buNone/>
            </a:pPr>
            <a:endParaRPr lang="en-US" dirty="0">
              <a:solidFill>
                <a:schemeClr val="bg1"/>
              </a:solidFill>
            </a:endParaRPr>
          </a:p>
        </p:txBody>
      </p:sp>
      <p:pic>
        <p:nvPicPr>
          <p:cNvPr id="4" name="Picture 3" descr="1274.jpg"/>
          <p:cNvPicPr>
            <a:picLocks noChangeAspect="1"/>
          </p:cNvPicPr>
          <p:nvPr/>
        </p:nvPicPr>
        <p:blipFill>
          <a:blip r:embed="rId2" cstate="print"/>
          <a:stretch>
            <a:fillRect/>
          </a:stretch>
        </p:blipFill>
        <p:spPr>
          <a:xfrm>
            <a:off x="2133600" y="2438400"/>
            <a:ext cx="4838700" cy="36322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Spin off from Space Research</a:t>
            </a: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US" dirty="0" smtClean="0">
                <a:solidFill>
                  <a:schemeClr val="bg1"/>
                </a:solidFill>
              </a:rPr>
              <a:t>Robots that deal with explosives</a:t>
            </a:r>
          </a:p>
          <a:p>
            <a:pPr marL="0" indent="0" algn="ctr">
              <a:buNone/>
            </a:pPr>
            <a:endParaRPr lang="en-US" dirty="0">
              <a:solidFill>
                <a:schemeClr val="bg1"/>
              </a:solidFill>
            </a:endParaRPr>
          </a:p>
          <a:p>
            <a:pPr marL="0" indent="0" algn="ctr">
              <a:buNone/>
            </a:pPr>
            <a:endParaRPr lang="en-US" dirty="0">
              <a:solidFill>
                <a:schemeClr val="bg1"/>
              </a:solidFill>
            </a:endParaRPr>
          </a:p>
        </p:txBody>
      </p:sp>
      <p:pic>
        <p:nvPicPr>
          <p:cNvPr id="4" name="Picture 3" descr="110809at_robot_800.jpg"/>
          <p:cNvPicPr>
            <a:picLocks noChangeAspect="1"/>
          </p:cNvPicPr>
          <p:nvPr/>
        </p:nvPicPr>
        <p:blipFill>
          <a:blip r:embed="rId2" cstate="print"/>
          <a:stretch>
            <a:fillRect/>
          </a:stretch>
        </p:blipFill>
        <p:spPr>
          <a:xfrm>
            <a:off x="1676400" y="2209800"/>
            <a:ext cx="6400800" cy="4248531"/>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Spin off from Space Research</a:t>
            </a: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US" dirty="0" smtClean="0">
                <a:solidFill>
                  <a:schemeClr val="bg1"/>
                </a:solidFill>
              </a:rPr>
              <a:t>Scratch resistant lens coating for glasses</a:t>
            </a:r>
          </a:p>
          <a:p>
            <a:pPr marL="0" indent="0" algn="ctr">
              <a:buNone/>
            </a:pPr>
            <a:endParaRPr lang="en-US" dirty="0">
              <a:solidFill>
                <a:schemeClr val="bg1"/>
              </a:solidFill>
            </a:endParaRPr>
          </a:p>
          <a:p>
            <a:pPr marL="0" indent="0" algn="ctr">
              <a:buNone/>
            </a:pPr>
            <a:endParaRPr lang="en-US" dirty="0">
              <a:solidFill>
                <a:schemeClr val="bg1"/>
              </a:solidFill>
            </a:endParaRPr>
          </a:p>
        </p:txBody>
      </p:sp>
      <p:pic>
        <p:nvPicPr>
          <p:cNvPr id="11266" name="Picture 2" descr="http://www.city-data.com/forum/attachments/california/75852d1297884407-welcome-california-just-take-grocery-cart-bubbles256.jpg"/>
          <p:cNvPicPr>
            <a:picLocks noChangeAspect="1" noChangeArrowheads="1"/>
          </p:cNvPicPr>
          <p:nvPr/>
        </p:nvPicPr>
        <p:blipFill>
          <a:blip r:embed="rId2" cstate="print"/>
          <a:srcRect/>
          <a:stretch>
            <a:fillRect/>
          </a:stretch>
        </p:blipFill>
        <p:spPr bwMode="auto">
          <a:xfrm>
            <a:off x="2514600" y="2712244"/>
            <a:ext cx="4038600" cy="3155156"/>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Spin off from Space Research</a:t>
            </a: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US" dirty="0" smtClean="0">
                <a:solidFill>
                  <a:schemeClr val="bg1"/>
                </a:solidFill>
              </a:rPr>
              <a:t>Water purification filters</a:t>
            </a:r>
          </a:p>
          <a:p>
            <a:pPr marL="0" indent="0" algn="ctr">
              <a:buNone/>
            </a:pPr>
            <a:endParaRPr lang="en-US" dirty="0">
              <a:solidFill>
                <a:schemeClr val="bg1"/>
              </a:solidFill>
            </a:endParaRPr>
          </a:p>
          <a:p>
            <a:pPr marL="0" indent="0" algn="ctr">
              <a:buNone/>
            </a:pPr>
            <a:endParaRPr lang="en-US" dirty="0">
              <a:solidFill>
                <a:schemeClr val="bg1"/>
              </a:solidFill>
            </a:endParaRPr>
          </a:p>
        </p:txBody>
      </p:sp>
      <p:pic>
        <p:nvPicPr>
          <p:cNvPr id="4" name="Picture 3" descr="41hodpo88HL__SL500_AA300_.jpg"/>
          <p:cNvPicPr>
            <a:picLocks noChangeAspect="1"/>
          </p:cNvPicPr>
          <p:nvPr/>
        </p:nvPicPr>
        <p:blipFill>
          <a:blip r:embed="rId2" cstate="print"/>
          <a:srcRect l="28800" r="19200"/>
          <a:stretch>
            <a:fillRect/>
          </a:stretch>
        </p:blipFill>
        <p:spPr>
          <a:xfrm>
            <a:off x="5181600" y="1600200"/>
            <a:ext cx="2575259" cy="4952411"/>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Spin off from Space Research</a:t>
            </a: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US" dirty="0" smtClean="0">
                <a:solidFill>
                  <a:schemeClr val="bg1"/>
                </a:solidFill>
              </a:rPr>
              <a:t>Digital thermometers</a:t>
            </a:r>
          </a:p>
          <a:p>
            <a:pPr marL="0" indent="0" algn="ctr">
              <a:buNone/>
            </a:pPr>
            <a:endParaRPr lang="en-US" dirty="0">
              <a:solidFill>
                <a:schemeClr val="bg1"/>
              </a:solidFill>
            </a:endParaRPr>
          </a:p>
          <a:p>
            <a:pPr marL="0" indent="0" algn="ctr">
              <a:buNone/>
            </a:pPr>
            <a:endParaRPr lang="en-US" dirty="0">
              <a:solidFill>
                <a:schemeClr val="bg1"/>
              </a:solidFill>
            </a:endParaRPr>
          </a:p>
        </p:txBody>
      </p:sp>
      <p:pic>
        <p:nvPicPr>
          <p:cNvPr id="9218" name="Picture 2" descr="http://www.pharmacydirect.co.nz/imager.php/product_thumb.jpg?width=250&amp;height=250&amp;quality=100&amp;image=./images/P/Omron-MC-246-Standard-Waterproof-Digital-Thermometer-MC-245%20thermometer.gif"/>
          <p:cNvPicPr>
            <a:picLocks noChangeAspect="1" noChangeArrowheads="1"/>
          </p:cNvPicPr>
          <p:nvPr/>
        </p:nvPicPr>
        <p:blipFill>
          <a:blip r:embed="rId2" cstate="print"/>
          <a:srcRect/>
          <a:stretch>
            <a:fillRect/>
          </a:stretch>
        </p:blipFill>
        <p:spPr bwMode="auto">
          <a:xfrm>
            <a:off x="2819400" y="2743200"/>
            <a:ext cx="2983716" cy="25908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Spin off from Space Research</a:t>
            </a: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US" dirty="0" smtClean="0">
                <a:solidFill>
                  <a:schemeClr val="bg1"/>
                </a:solidFill>
              </a:rPr>
              <a:t>Household smoke detectors</a:t>
            </a:r>
          </a:p>
          <a:p>
            <a:pPr marL="0" indent="0" algn="ctr">
              <a:buNone/>
            </a:pPr>
            <a:endParaRPr lang="en-US" dirty="0">
              <a:solidFill>
                <a:schemeClr val="bg1"/>
              </a:solidFill>
            </a:endParaRPr>
          </a:p>
          <a:p>
            <a:pPr marL="0" indent="0" algn="ctr">
              <a:buNone/>
            </a:pPr>
            <a:endParaRPr lang="en-US"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Read</a:t>
            </a:r>
            <a:endParaRPr lang="en-US" dirty="0">
              <a:solidFill>
                <a:schemeClr val="bg1"/>
              </a:solidFill>
            </a:endParaRPr>
          </a:p>
        </p:txBody>
      </p:sp>
      <p:sp>
        <p:nvSpPr>
          <p:cNvPr id="3" name="Content Placeholder 2"/>
          <p:cNvSpPr>
            <a:spLocks noGrp="1"/>
          </p:cNvSpPr>
          <p:nvPr>
            <p:ph idx="1"/>
          </p:nvPr>
        </p:nvSpPr>
        <p:spPr/>
        <p:txBody>
          <a:bodyPr/>
          <a:lstStyle/>
          <a:p>
            <a:pPr marL="0" indent="0" algn="ctr">
              <a:buNone/>
            </a:pPr>
            <a:r>
              <a:rPr lang="en-US" dirty="0" smtClean="0">
                <a:solidFill>
                  <a:schemeClr val="bg1"/>
                </a:solidFill>
              </a:rPr>
              <a:t>As we go through this as a class, we will make notes on each of the sections</a:t>
            </a:r>
          </a:p>
          <a:p>
            <a:pPr marL="0" indent="0" algn="ctr">
              <a:buNone/>
            </a:pPr>
            <a:endParaRPr lang="en-US" dirty="0">
              <a:solidFill>
                <a:schemeClr val="bg1"/>
              </a:solidFill>
            </a:endParaRPr>
          </a:p>
          <a:p>
            <a:pPr marL="0" indent="0" algn="ctr">
              <a:buNone/>
            </a:pPr>
            <a:r>
              <a:rPr lang="en-US" dirty="0" smtClean="0">
                <a:solidFill>
                  <a:schemeClr val="bg1"/>
                </a:solidFill>
              </a:rPr>
              <a:t>Hazard of Travelling in Space (417)</a:t>
            </a:r>
          </a:p>
          <a:p>
            <a:pPr marL="0" indent="0" algn="ctr">
              <a:buNone/>
            </a:pPr>
            <a:r>
              <a:rPr lang="en-US" dirty="0" smtClean="0">
                <a:solidFill>
                  <a:schemeClr val="bg1"/>
                </a:solidFill>
              </a:rPr>
              <a:t>Challenges of living in Space (418)</a:t>
            </a:r>
          </a:p>
          <a:p>
            <a:pPr marL="0" indent="0" algn="ctr">
              <a:buNone/>
            </a:pPr>
            <a:r>
              <a:rPr lang="en-US" dirty="0" smtClean="0">
                <a:solidFill>
                  <a:schemeClr val="bg1"/>
                </a:solidFill>
              </a:rPr>
              <a:t>Challenges of Confined Living (418)</a:t>
            </a:r>
          </a:p>
          <a:p>
            <a:pPr marL="0" indent="0" algn="ctr">
              <a:buNone/>
            </a:pPr>
            <a:r>
              <a:rPr lang="en-US" dirty="0" smtClean="0">
                <a:solidFill>
                  <a:schemeClr val="bg1"/>
                </a:solidFill>
              </a:rPr>
              <a:t>Challenges of Microgravity (419)</a:t>
            </a:r>
          </a:p>
          <a:p>
            <a:pPr marL="0" indent="0" algn="ctr">
              <a:buNone/>
            </a:pPr>
            <a:endParaRPr lang="en-US" dirty="0">
              <a:solidFill>
                <a:schemeClr val="bg1"/>
              </a:solidFill>
            </a:endParaRPr>
          </a:p>
          <a:p>
            <a:pPr marL="0" indent="0" algn="ctr">
              <a:buNone/>
            </a:pPr>
            <a:endParaRPr lang="en-US"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Hazards in Space</a:t>
            </a:r>
            <a:endParaRPr lang="en-US" dirty="0">
              <a:solidFill>
                <a:schemeClr val="bg1"/>
              </a:solidFill>
            </a:endParaRPr>
          </a:p>
        </p:txBody>
      </p:sp>
      <p:sp>
        <p:nvSpPr>
          <p:cNvPr id="3" name="Content Placeholder 2"/>
          <p:cNvSpPr>
            <a:spLocks noGrp="1"/>
          </p:cNvSpPr>
          <p:nvPr>
            <p:ph idx="1"/>
          </p:nvPr>
        </p:nvSpPr>
        <p:spPr/>
        <p:txBody>
          <a:bodyPr/>
          <a:lstStyle/>
          <a:p>
            <a:pPr marL="0" indent="0" algn="ctr">
              <a:buNone/>
            </a:pPr>
            <a:r>
              <a:rPr lang="en-US" dirty="0" smtClean="0">
                <a:solidFill>
                  <a:schemeClr val="bg1"/>
                </a:solidFill>
              </a:rPr>
              <a:t>Intense solar radiation</a:t>
            </a:r>
          </a:p>
          <a:p>
            <a:pPr marL="0" indent="0" algn="ctr">
              <a:buNone/>
            </a:pPr>
            <a:r>
              <a:rPr lang="en-US" dirty="0" smtClean="0">
                <a:solidFill>
                  <a:schemeClr val="bg1"/>
                </a:solidFill>
              </a:rPr>
              <a:t>Collisions with space debris</a:t>
            </a:r>
          </a:p>
          <a:p>
            <a:pPr marL="0" indent="0" algn="ctr">
              <a:buNone/>
            </a:pPr>
            <a:r>
              <a:rPr lang="en-US" dirty="0" smtClean="0">
                <a:solidFill>
                  <a:schemeClr val="bg1"/>
                </a:solidFill>
              </a:rPr>
              <a:t>Could lose expensive materials</a:t>
            </a:r>
          </a:p>
          <a:p>
            <a:pPr marL="0" indent="0" algn="ctr">
              <a:buNone/>
            </a:pPr>
            <a:r>
              <a:rPr lang="en-US" dirty="0" smtClean="0">
                <a:solidFill>
                  <a:schemeClr val="bg1"/>
                </a:solidFill>
              </a:rPr>
              <a:t>No atmosphere, limits on food, water, and air</a:t>
            </a:r>
          </a:p>
          <a:p>
            <a:pPr marL="0" indent="0" algn="ctr">
              <a:buNone/>
            </a:pPr>
            <a:r>
              <a:rPr lang="en-US" dirty="0" smtClean="0">
                <a:solidFill>
                  <a:schemeClr val="bg1"/>
                </a:solidFill>
              </a:rPr>
              <a:t>Things are not easily fixed</a:t>
            </a:r>
          </a:p>
          <a:p>
            <a:pPr marL="0" indent="0" algn="ctr">
              <a:buNone/>
            </a:pPr>
            <a:endParaRPr lang="en-US" dirty="0" smtClean="0">
              <a:solidFill>
                <a:schemeClr val="bg1"/>
              </a:solidFill>
            </a:endParaRPr>
          </a:p>
          <a:p>
            <a:pPr marL="0" indent="0" algn="ctr">
              <a:buNone/>
            </a:pPr>
            <a:endParaRPr lang="en-US" dirty="0">
              <a:solidFill>
                <a:schemeClr val="bg1"/>
              </a:solidFill>
            </a:endParaRPr>
          </a:p>
          <a:p>
            <a:pPr marL="0" indent="0" algn="ctr">
              <a:buNone/>
            </a:pPr>
            <a:endParaRPr lang="en-US"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Challenges of living in space</a:t>
            </a:r>
            <a:endParaRPr lang="en-US" dirty="0">
              <a:solidFill>
                <a:schemeClr val="bg1"/>
              </a:solidFill>
            </a:endParaRPr>
          </a:p>
        </p:txBody>
      </p:sp>
      <p:sp>
        <p:nvSpPr>
          <p:cNvPr id="3" name="Content Placeholder 2"/>
          <p:cNvSpPr>
            <a:spLocks noGrp="1"/>
          </p:cNvSpPr>
          <p:nvPr>
            <p:ph idx="1"/>
          </p:nvPr>
        </p:nvSpPr>
        <p:spPr/>
        <p:txBody>
          <a:bodyPr/>
          <a:lstStyle/>
          <a:p>
            <a:pPr marL="0" indent="0" algn="ctr">
              <a:buNone/>
            </a:pPr>
            <a:r>
              <a:rPr lang="en-US" dirty="0" smtClean="0">
                <a:solidFill>
                  <a:schemeClr val="bg1"/>
                </a:solidFill>
              </a:rPr>
              <a:t>Microgravity</a:t>
            </a:r>
          </a:p>
          <a:p>
            <a:pPr marL="0" indent="0" algn="ctr">
              <a:buNone/>
            </a:pPr>
            <a:r>
              <a:rPr lang="en-US" dirty="0" smtClean="0">
                <a:solidFill>
                  <a:schemeClr val="bg1"/>
                </a:solidFill>
              </a:rPr>
              <a:t>Cosmic rays and solar radiation</a:t>
            </a:r>
          </a:p>
          <a:p>
            <a:pPr marL="0" indent="0" algn="ctr">
              <a:buNone/>
            </a:pPr>
            <a:r>
              <a:rPr lang="en-US" dirty="0" smtClean="0">
                <a:solidFill>
                  <a:schemeClr val="bg1"/>
                </a:solidFill>
              </a:rPr>
              <a:t>Stress due to confined spaces</a:t>
            </a:r>
          </a:p>
          <a:p>
            <a:pPr marL="0" indent="0" algn="ctr">
              <a:buNone/>
            </a:pPr>
            <a:r>
              <a:rPr lang="en-US" dirty="0" smtClean="0">
                <a:solidFill>
                  <a:schemeClr val="bg1"/>
                </a:solidFill>
              </a:rPr>
              <a:t>Extreme heat in sun light and cold in shadows</a:t>
            </a:r>
          </a:p>
          <a:p>
            <a:pPr marL="0" indent="0" algn="ctr">
              <a:buNone/>
            </a:pPr>
            <a:r>
              <a:rPr lang="en-US" dirty="0" smtClean="0">
                <a:solidFill>
                  <a:schemeClr val="bg1"/>
                </a:solidFill>
              </a:rPr>
              <a:t>Vacuum of space, no air and blood boils</a:t>
            </a:r>
          </a:p>
          <a:p>
            <a:pPr marL="0" indent="0" algn="ctr">
              <a:buNone/>
            </a:pPr>
            <a:r>
              <a:rPr lang="en-US" dirty="0" smtClean="0">
                <a:solidFill>
                  <a:schemeClr val="bg1"/>
                </a:solidFill>
              </a:rPr>
              <a:t>Limited supplies (food &amp; water)</a:t>
            </a:r>
          </a:p>
          <a:p>
            <a:pPr marL="0" indent="0" algn="ctr">
              <a:buNone/>
            </a:pPr>
            <a:endParaRPr lang="en-US" dirty="0">
              <a:solidFill>
                <a:schemeClr val="bg1"/>
              </a:solidFill>
            </a:endParaRPr>
          </a:p>
          <a:p>
            <a:pPr marL="0" indent="0" algn="ctr">
              <a:buNone/>
            </a:pPr>
            <a:endParaRPr lang="en-US"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The Evolution of Astronomer’s Tools</a:t>
            </a:r>
            <a:endParaRPr lang="en-US" dirty="0">
              <a:solidFill>
                <a:schemeClr val="bg1"/>
              </a:solidFill>
            </a:endParaRPr>
          </a:p>
        </p:txBody>
      </p:sp>
      <p:sp>
        <p:nvSpPr>
          <p:cNvPr id="3" name="Content Placeholder 2"/>
          <p:cNvSpPr>
            <a:spLocks noGrp="1"/>
          </p:cNvSpPr>
          <p:nvPr>
            <p:ph idx="1"/>
          </p:nvPr>
        </p:nvSpPr>
        <p:spPr/>
        <p:txBody>
          <a:bodyPr/>
          <a:lstStyle/>
          <a:p>
            <a:pPr marL="0" indent="0" algn="ctr">
              <a:buNone/>
            </a:pPr>
            <a:r>
              <a:rPr lang="en-US" dirty="0" smtClean="0">
                <a:solidFill>
                  <a:schemeClr val="bg1"/>
                </a:solidFill>
              </a:rPr>
              <a:t>Ancient Egyptians used the </a:t>
            </a:r>
            <a:r>
              <a:rPr lang="en-US" dirty="0" err="1" smtClean="0">
                <a:solidFill>
                  <a:schemeClr val="bg1"/>
                </a:solidFill>
              </a:rPr>
              <a:t>merkhet</a:t>
            </a:r>
            <a:r>
              <a:rPr lang="en-US" dirty="0" smtClean="0">
                <a:solidFill>
                  <a:schemeClr val="bg1"/>
                </a:solidFill>
              </a:rPr>
              <a:t> to chart the position of things in our night sky and to predict the movement of stars</a:t>
            </a:r>
            <a:endParaRPr lang="en-US" dirty="0">
              <a:solidFill>
                <a:schemeClr val="bg1"/>
              </a:solidFill>
            </a:endParaRPr>
          </a:p>
          <a:p>
            <a:pPr marL="0" indent="0" algn="ctr">
              <a:buNone/>
            </a:pPr>
            <a:endParaRPr lang="en-US" dirty="0">
              <a:solidFill>
                <a:schemeClr val="bg1"/>
              </a:solidFill>
            </a:endParaRPr>
          </a:p>
        </p:txBody>
      </p:sp>
      <p:pic>
        <p:nvPicPr>
          <p:cNvPr id="5" name="Picture 4" descr="11715Medium.jpg"/>
          <p:cNvPicPr>
            <a:picLocks noChangeAspect="1"/>
          </p:cNvPicPr>
          <p:nvPr/>
        </p:nvPicPr>
        <p:blipFill>
          <a:blip r:embed="rId2" cstate="print"/>
          <a:stretch>
            <a:fillRect/>
          </a:stretch>
        </p:blipFill>
        <p:spPr>
          <a:xfrm>
            <a:off x="2299507" y="3200400"/>
            <a:ext cx="4406093" cy="330457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Challenges of confined living</a:t>
            </a:r>
            <a:endParaRPr lang="en-US" dirty="0">
              <a:solidFill>
                <a:schemeClr val="bg1"/>
              </a:solidFill>
            </a:endParaRPr>
          </a:p>
        </p:txBody>
      </p:sp>
      <p:sp>
        <p:nvSpPr>
          <p:cNvPr id="3" name="Content Placeholder 2"/>
          <p:cNvSpPr>
            <a:spLocks noGrp="1"/>
          </p:cNvSpPr>
          <p:nvPr>
            <p:ph idx="1"/>
          </p:nvPr>
        </p:nvSpPr>
        <p:spPr/>
        <p:txBody>
          <a:bodyPr/>
          <a:lstStyle/>
          <a:p>
            <a:pPr marL="0" indent="0" algn="ctr">
              <a:buNone/>
            </a:pPr>
            <a:r>
              <a:rPr lang="en-US" dirty="0" smtClean="0">
                <a:solidFill>
                  <a:schemeClr val="bg1"/>
                </a:solidFill>
              </a:rPr>
              <a:t>Stress cause by lack of space</a:t>
            </a:r>
          </a:p>
          <a:p>
            <a:pPr marL="0" indent="0" algn="ctr">
              <a:buNone/>
            </a:pPr>
            <a:r>
              <a:rPr lang="en-US" dirty="0" smtClean="0">
                <a:solidFill>
                  <a:schemeClr val="bg1"/>
                </a:solidFill>
              </a:rPr>
              <a:t>Same people all the time (get sick of them)</a:t>
            </a:r>
          </a:p>
          <a:p>
            <a:pPr marL="0" indent="0" algn="ctr">
              <a:buNone/>
            </a:pPr>
            <a:endParaRPr lang="en-US" dirty="0">
              <a:solidFill>
                <a:schemeClr val="bg1"/>
              </a:solidFill>
            </a:endParaRPr>
          </a:p>
          <a:p>
            <a:pPr marL="0" indent="0" algn="ctr">
              <a:buNone/>
            </a:pPr>
            <a:endParaRPr lang="en-US"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Challenges of Microgravity</a:t>
            </a:r>
            <a:endParaRPr lang="en-US" dirty="0">
              <a:solidFill>
                <a:schemeClr val="bg1"/>
              </a:solidFill>
            </a:endParaRPr>
          </a:p>
        </p:txBody>
      </p:sp>
      <p:sp>
        <p:nvSpPr>
          <p:cNvPr id="3" name="Content Placeholder 2"/>
          <p:cNvSpPr>
            <a:spLocks noGrp="1"/>
          </p:cNvSpPr>
          <p:nvPr>
            <p:ph idx="1"/>
          </p:nvPr>
        </p:nvSpPr>
        <p:spPr/>
        <p:txBody>
          <a:bodyPr/>
          <a:lstStyle/>
          <a:p>
            <a:pPr marL="0" indent="0" algn="ctr">
              <a:buNone/>
            </a:pPr>
            <a:r>
              <a:rPr lang="en-US" dirty="0" smtClean="0">
                <a:solidFill>
                  <a:schemeClr val="bg1"/>
                </a:solidFill>
              </a:rPr>
              <a:t>Heart weakens</a:t>
            </a:r>
          </a:p>
          <a:p>
            <a:pPr marL="0" indent="0" algn="ctr">
              <a:buNone/>
            </a:pPr>
            <a:r>
              <a:rPr lang="en-US" dirty="0" smtClean="0">
                <a:solidFill>
                  <a:schemeClr val="bg1"/>
                </a:solidFill>
              </a:rPr>
              <a:t>Immune system weakens</a:t>
            </a:r>
          </a:p>
          <a:p>
            <a:pPr marL="0" indent="0" algn="ctr">
              <a:buNone/>
            </a:pPr>
            <a:r>
              <a:rPr lang="en-US" dirty="0" smtClean="0">
                <a:solidFill>
                  <a:schemeClr val="bg1"/>
                </a:solidFill>
              </a:rPr>
              <a:t>Muscles weaken</a:t>
            </a:r>
          </a:p>
          <a:p>
            <a:pPr marL="0" indent="0" algn="ctr">
              <a:buNone/>
            </a:pPr>
            <a:r>
              <a:rPr lang="en-US" dirty="0" smtClean="0">
                <a:solidFill>
                  <a:schemeClr val="bg1"/>
                </a:solidFill>
              </a:rPr>
              <a:t>Bones become weaker</a:t>
            </a:r>
          </a:p>
          <a:p>
            <a:pPr marL="0" indent="0" algn="ctr">
              <a:buNone/>
            </a:pPr>
            <a:r>
              <a:rPr lang="en-US" dirty="0" smtClean="0">
                <a:solidFill>
                  <a:schemeClr val="bg1"/>
                </a:solidFill>
              </a:rPr>
              <a:t>Red blood cell </a:t>
            </a:r>
            <a:r>
              <a:rPr lang="en-US" smtClean="0">
                <a:solidFill>
                  <a:schemeClr val="bg1"/>
                </a:solidFill>
              </a:rPr>
              <a:t>production declines</a:t>
            </a:r>
            <a:endParaRPr lang="en-US" dirty="0" smtClean="0">
              <a:solidFill>
                <a:schemeClr val="bg1"/>
              </a:solidFill>
            </a:endParaRPr>
          </a:p>
          <a:p>
            <a:pPr marL="0" indent="0" algn="ctr">
              <a:buNone/>
            </a:pPr>
            <a:endParaRPr lang="en-US" dirty="0">
              <a:solidFill>
                <a:schemeClr val="bg1"/>
              </a:solidFill>
            </a:endParaRPr>
          </a:p>
          <a:p>
            <a:pPr marL="0" indent="0" algn="ctr">
              <a:buNone/>
            </a:pPr>
            <a:endParaRPr lang="en-US"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noAutofit/>
          </a:bodyPr>
          <a:lstStyle/>
          <a:p>
            <a:r>
              <a:rPr lang="en-US" sz="23900" dirty="0" smtClean="0">
                <a:solidFill>
                  <a:srgbClr val="FF0000"/>
                </a:solidFill>
                <a:latin typeface="Algerian" pitchFamily="82" charset="0"/>
              </a:rPr>
              <a:t>Fin</a:t>
            </a:r>
            <a:endParaRPr lang="en-US" sz="23900"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The Evolution of Astronomer’s Tools</a:t>
            </a:r>
            <a:endParaRPr lang="en-US" dirty="0">
              <a:solidFill>
                <a:schemeClr val="bg1"/>
              </a:solidFill>
            </a:endParaRPr>
          </a:p>
        </p:txBody>
      </p:sp>
      <p:sp>
        <p:nvSpPr>
          <p:cNvPr id="3" name="Content Placeholder 2"/>
          <p:cNvSpPr>
            <a:spLocks noGrp="1"/>
          </p:cNvSpPr>
          <p:nvPr>
            <p:ph idx="1"/>
          </p:nvPr>
        </p:nvSpPr>
        <p:spPr/>
        <p:txBody>
          <a:bodyPr/>
          <a:lstStyle/>
          <a:p>
            <a:pPr marL="0" indent="0" algn="ctr">
              <a:buNone/>
            </a:pPr>
            <a:r>
              <a:rPr lang="en-US" dirty="0" smtClean="0">
                <a:solidFill>
                  <a:schemeClr val="bg1"/>
                </a:solidFill>
              </a:rPr>
              <a:t>Egyptians later used a quadrant to measure a star’s height above the horizon…we call this the star’s ???????.</a:t>
            </a:r>
            <a:endParaRPr lang="en-US" dirty="0">
              <a:solidFill>
                <a:schemeClr val="bg1"/>
              </a:solidFill>
            </a:endParaRPr>
          </a:p>
          <a:p>
            <a:pPr marL="0" indent="0" algn="ctr">
              <a:buNone/>
            </a:pPr>
            <a:endParaRPr lang="en-US" dirty="0">
              <a:solidFill>
                <a:schemeClr val="bg1"/>
              </a:solidFill>
            </a:endParaRPr>
          </a:p>
        </p:txBody>
      </p:sp>
      <p:pic>
        <p:nvPicPr>
          <p:cNvPr id="6" name="Picture 5" descr="quadrant.jpg"/>
          <p:cNvPicPr>
            <a:picLocks noChangeAspect="1"/>
          </p:cNvPicPr>
          <p:nvPr/>
        </p:nvPicPr>
        <p:blipFill>
          <a:blip r:embed="rId2" cstate="print"/>
          <a:stretch>
            <a:fillRect/>
          </a:stretch>
        </p:blipFill>
        <p:spPr>
          <a:xfrm>
            <a:off x="2438400" y="3200400"/>
            <a:ext cx="3933825" cy="33718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The Evolution of Astronomer’s Tools</a:t>
            </a:r>
            <a:endParaRPr lang="en-US" dirty="0">
              <a:solidFill>
                <a:schemeClr val="bg1"/>
              </a:solidFill>
            </a:endParaRPr>
          </a:p>
        </p:txBody>
      </p:sp>
      <p:sp>
        <p:nvSpPr>
          <p:cNvPr id="3" name="Content Placeholder 2"/>
          <p:cNvSpPr>
            <a:spLocks noGrp="1"/>
          </p:cNvSpPr>
          <p:nvPr>
            <p:ph idx="1"/>
          </p:nvPr>
        </p:nvSpPr>
        <p:spPr/>
        <p:txBody>
          <a:bodyPr/>
          <a:lstStyle/>
          <a:p>
            <a:pPr marL="0" indent="0" algn="ctr">
              <a:buNone/>
            </a:pPr>
            <a:r>
              <a:rPr lang="en-US" dirty="0" smtClean="0">
                <a:solidFill>
                  <a:schemeClr val="bg1"/>
                </a:solidFill>
              </a:rPr>
              <a:t>Egyptians later used a quadrant to measure a star’s height above the horizon…we call this the star’s altitude.</a:t>
            </a:r>
            <a:endParaRPr lang="en-US" dirty="0">
              <a:solidFill>
                <a:schemeClr val="bg1"/>
              </a:solidFill>
            </a:endParaRPr>
          </a:p>
          <a:p>
            <a:pPr marL="0" indent="0" algn="ctr">
              <a:buNone/>
            </a:pPr>
            <a:endParaRPr lang="en-US" dirty="0">
              <a:solidFill>
                <a:schemeClr val="bg1"/>
              </a:solidFill>
            </a:endParaRPr>
          </a:p>
        </p:txBody>
      </p:sp>
      <p:pic>
        <p:nvPicPr>
          <p:cNvPr id="6" name="Picture 5" descr="quadrant.jpg"/>
          <p:cNvPicPr>
            <a:picLocks noChangeAspect="1"/>
          </p:cNvPicPr>
          <p:nvPr/>
        </p:nvPicPr>
        <p:blipFill>
          <a:blip r:embed="rId2" cstate="print"/>
          <a:stretch>
            <a:fillRect/>
          </a:stretch>
        </p:blipFill>
        <p:spPr>
          <a:xfrm>
            <a:off x="2438400" y="3200400"/>
            <a:ext cx="3933825" cy="33718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The Evolution of Astronomer’s Tools</a:t>
            </a:r>
            <a:endParaRPr lang="en-US" dirty="0">
              <a:solidFill>
                <a:schemeClr val="bg1"/>
              </a:solidFill>
            </a:endParaRPr>
          </a:p>
        </p:txBody>
      </p:sp>
      <p:sp>
        <p:nvSpPr>
          <p:cNvPr id="3" name="Content Placeholder 2"/>
          <p:cNvSpPr>
            <a:spLocks noGrp="1"/>
          </p:cNvSpPr>
          <p:nvPr>
            <p:ph idx="1"/>
          </p:nvPr>
        </p:nvSpPr>
        <p:spPr/>
        <p:txBody>
          <a:bodyPr/>
          <a:lstStyle/>
          <a:p>
            <a:pPr marL="0" indent="0" algn="ctr">
              <a:buNone/>
            </a:pPr>
            <a:r>
              <a:rPr lang="en-US" dirty="0" smtClean="0">
                <a:solidFill>
                  <a:schemeClr val="bg1"/>
                </a:solidFill>
              </a:rPr>
              <a:t>Arabian astronomers used the astrolabe to chart the position of stars.</a:t>
            </a:r>
            <a:endParaRPr lang="en-US" dirty="0">
              <a:solidFill>
                <a:schemeClr val="bg1"/>
              </a:solidFill>
            </a:endParaRPr>
          </a:p>
          <a:p>
            <a:pPr marL="0" indent="0" algn="ctr">
              <a:buNone/>
            </a:pPr>
            <a:endParaRPr lang="en-US" dirty="0">
              <a:solidFill>
                <a:schemeClr val="bg1"/>
              </a:solidFill>
            </a:endParaRPr>
          </a:p>
        </p:txBody>
      </p:sp>
      <p:pic>
        <p:nvPicPr>
          <p:cNvPr id="5" name="Picture 4" descr="astronomy_syr_astro.jpg"/>
          <p:cNvPicPr>
            <a:picLocks noChangeAspect="1"/>
          </p:cNvPicPr>
          <p:nvPr/>
        </p:nvPicPr>
        <p:blipFill>
          <a:blip r:embed="rId2" cstate="print"/>
          <a:stretch>
            <a:fillRect/>
          </a:stretch>
        </p:blipFill>
        <p:spPr>
          <a:xfrm>
            <a:off x="2667000" y="2895600"/>
            <a:ext cx="3810000" cy="33337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The Evolution of Astronomer’s Tools</a:t>
            </a:r>
            <a:endParaRPr lang="en-US" dirty="0">
              <a:solidFill>
                <a:schemeClr val="bg1"/>
              </a:solidFill>
            </a:endParaRPr>
          </a:p>
        </p:txBody>
      </p:sp>
      <p:sp>
        <p:nvSpPr>
          <p:cNvPr id="3" name="Content Placeholder 2"/>
          <p:cNvSpPr>
            <a:spLocks noGrp="1"/>
          </p:cNvSpPr>
          <p:nvPr>
            <p:ph idx="1"/>
          </p:nvPr>
        </p:nvSpPr>
        <p:spPr/>
        <p:txBody>
          <a:bodyPr/>
          <a:lstStyle/>
          <a:p>
            <a:pPr marL="0" indent="0" algn="ctr">
              <a:buNone/>
            </a:pPr>
            <a:r>
              <a:rPr lang="en-US" dirty="0" smtClean="0">
                <a:solidFill>
                  <a:schemeClr val="bg1"/>
                </a:solidFill>
              </a:rPr>
              <a:t>In the 1300s, Levi </a:t>
            </a:r>
            <a:r>
              <a:rPr lang="en-US" dirty="0" err="1" smtClean="0">
                <a:solidFill>
                  <a:schemeClr val="bg1"/>
                </a:solidFill>
              </a:rPr>
              <a:t>ben</a:t>
            </a:r>
            <a:r>
              <a:rPr lang="en-US" dirty="0" smtClean="0">
                <a:solidFill>
                  <a:schemeClr val="bg1"/>
                </a:solidFill>
              </a:rPr>
              <a:t> </a:t>
            </a:r>
            <a:r>
              <a:rPr lang="en-US" dirty="0" err="1" smtClean="0">
                <a:solidFill>
                  <a:schemeClr val="bg1"/>
                </a:solidFill>
              </a:rPr>
              <a:t>Gerson</a:t>
            </a:r>
            <a:r>
              <a:rPr lang="en-US" dirty="0" smtClean="0">
                <a:solidFill>
                  <a:schemeClr val="bg1"/>
                </a:solidFill>
              </a:rPr>
              <a:t> invented the cross-staff to measure the angle between the moon and any given star. </a:t>
            </a:r>
            <a:endParaRPr lang="en-US" dirty="0">
              <a:solidFill>
                <a:schemeClr val="bg1"/>
              </a:solidFill>
            </a:endParaRPr>
          </a:p>
          <a:p>
            <a:pPr marL="0" indent="0" algn="ctr">
              <a:buNone/>
            </a:pPr>
            <a:endParaRPr lang="en-US" dirty="0">
              <a:solidFill>
                <a:schemeClr val="bg1"/>
              </a:solidFill>
            </a:endParaRPr>
          </a:p>
        </p:txBody>
      </p:sp>
      <p:pic>
        <p:nvPicPr>
          <p:cNvPr id="6" name="Picture 5" descr="1999-11-1-CrossStaff.jpg"/>
          <p:cNvPicPr>
            <a:picLocks noChangeAspect="1"/>
          </p:cNvPicPr>
          <p:nvPr/>
        </p:nvPicPr>
        <p:blipFill>
          <a:blip r:embed="rId2" cstate="print"/>
          <a:stretch>
            <a:fillRect/>
          </a:stretch>
        </p:blipFill>
        <p:spPr>
          <a:xfrm>
            <a:off x="1819656" y="3200400"/>
            <a:ext cx="5190744" cy="343177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The Evolution of Astronomer’s Tools</a:t>
            </a:r>
            <a:endParaRPr lang="en-US" dirty="0">
              <a:solidFill>
                <a:schemeClr val="bg1"/>
              </a:solidFill>
            </a:endParaRPr>
          </a:p>
        </p:txBody>
      </p:sp>
      <p:sp>
        <p:nvSpPr>
          <p:cNvPr id="3" name="Content Placeholder 2"/>
          <p:cNvSpPr>
            <a:spLocks noGrp="1"/>
          </p:cNvSpPr>
          <p:nvPr>
            <p:ph idx="1"/>
          </p:nvPr>
        </p:nvSpPr>
        <p:spPr/>
        <p:txBody>
          <a:bodyPr/>
          <a:lstStyle/>
          <a:p>
            <a:pPr marL="0" indent="0" algn="ctr">
              <a:buNone/>
            </a:pPr>
            <a:r>
              <a:rPr lang="en-US" dirty="0" smtClean="0">
                <a:solidFill>
                  <a:schemeClr val="bg1"/>
                </a:solidFill>
              </a:rPr>
              <a:t>With each of these innovations, astronomers made new discoveries and gained more knowledge about what they were seeing.</a:t>
            </a:r>
          </a:p>
          <a:p>
            <a:pPr marL="0" indent="0" algn="ctr">
              <a:buNone/>
            </a:pPr>
            <a:endParaRPr lang="en-US" dirty="0">
              <a:solidFill>
                <a:schemeClr val="bg1"/>
              </a:solidFill>
            </a:endParaRPr>
          </a:p>
          <a:p>
            <a:pPr marL="0" indent="0" algn="ctr">
              <a:buNone/>
            </a:pPr>
            <a:endParaRPr lang="en-US"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TotalTime>
  <Words>1054</Words>
  <Application>Microsoft Office PowerPoint</Application>
  <PresentationFormat>On-screen Show (4:3)</PresentationFormat>
  <Paragraphs>124</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Algerian</vt:lpstr>
      <vt:lpstr>Arial</vt:lpstr>
      <vt:lpstr>Calibri</vt:lpstr>
      <vt:lpstr>Office Theme</vt:lpstr>
      <vt:lpstr>SPACE</vt:lpstr>
      <vt:lpstr>The Evolution of Astronomer’s Tools</vt:lpstr>
      <vt:lpstr>The Evolution of Astronomer’s Tools</vt:lpstr>
      <vt:lpstr>The Evolution of Astronomer’s Tools</vt:lpstr>
      <vt:lpstr>The Evolution of Astronomer’s Tools</vt:lpstr>
      <vt:lpstr>The Evolution of Astronomer’s Tools</vt:lpstr>
      <vt:lpstr>The Evolution of Astronomer’s Tools</vt:lpstr>
      <vt:lpstr>The Evolution of Astronomer’s Tools</vt:lpstr>
      <vt:lpstr>The Evolution of Astronomer’s Tools</vt:lpstr>
      <vt:lpstr>The Telescope</vt:lpstr>
      <vt:lpstr>Ground-Based Optical Telescopes</vt:lpstr>
      <vt:lpstr>Ground-Based Optical Telescopes</vt:lpstr>
      <vt:lpstr>Space-Based Optical Telescopes</vt:lpstr>
      <vt:lpstr>History of Space Travel</vt:lpstr>
      <vt:lpstr>History of Space Travel</vt:lpstr>
      <vt:lpstr>History of Space Travel</vt:lpstr>
      <vt:lpstr>History of Space Travel</vt:lpstr>
      <vt:lpstr>Many Students ask, what happened to Laika?</vt:lpstr>
      <vt:lpstr>History of Space Travel</vt:lpstr>
      <vt:lpstr>History of Space Travel</vt:lpstr>
      <vt:lpstr>History of Space Travel</vt:lpstr>
      <vt:lpstr>History of Space Travel</vt:lpstr>
      <vt:lpstr>History of Space Travel</vt:lpstr>
      <vt:lpstr>History of Space Travel</vt:lpstr>
      <vt:lpstr>History of Space Travel</vt:lpstr>
      <vt:lpstr>History of Space Travel</vt:lpstr>
      <vt:lpstr>Spin off from Space Research</vt:lpstr>
      <vt:lpstr>Spin off from Space Research</vt:lpstr>
      <vt:lpstr>Spin off from Space Research</vt:lpstr>
      <vt:lpstr>Spin off from Space Research</vt:lpstr>
      <vt:lpstr>Spin off from Space Research</vt:lpstr>
      <vt:lpstr>Spin off from Space Research</vt:lpstr>
      <vt:lpstr>Spin off from Space Research</vt:lpstr>
      <vt:lpstr>Spin off from Space Research</vt:lpstr>
      <vt:lpstr>Spin off from Space Research</vt:lpstr>
      <vt:lpstr>Spin off from Space Research</vt:lpstr>
      <vt:lpstr>Read</vt:lpstr>
      <vt:lpstr>Hazards in Space</vt:lpstr>
      <vt:lpstr>Challenges of living in space</vt:lpstr>
      <vt:lpstr>Challenges of confined living</vt:lpstr>
      <vt:lpstr>Challenges of Microgravity</vt:lpstr>
      <vt:lpstr>Fin</vt:lpstr>
    </vt:vector>
  </TitlesOfParts>
  <Company>Prairie Valley School Division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dc:title>
  <dc:creator>asklar</dc:creator>
  <cp:lastModifiedBy>Thibeault, Sara</cp:lastModifiedBy>
  <cp:revision>38</cp:revision>
  <dcterms:created xsi:type="dcterms:W3CDTF">2012-01-12T21:44:17Z</dcterms:created>
  <dcterms:modified xsi:type="dcterms:W3CDTF">2014-09-22T17:12:34Z</dcterms:modified>
</cp:coreProperties>
</file>