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26" r:id="rId68"/>
    <p:sldId id="319" r:id="rId69"/>
    <p:sldId id="320" r:id="rId70"/>
    <p:sldId id="321" r:id="rId71"/>
    <p:sldId id="322" r:id="rId72"/>
    <p:sldId id="323" r:id="rId73"/>
    <p:sldId id="324" r:id="rId74"/>
    <p:sldId id="325" r:id="rId75"/>
    <p:sldId id="329" r:id="rId76"/>
    <p:sldId id="327" r:id="rId77"/>
    <p:sldId id="330" r:id="rId78"/>
    <p:sldId id="32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1" d="100"/>
          <a:sy n="71" d="100"/>
        </p:scale>
        <p:origin x="2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4FE4611-AB0D-4D4F-B943-725CCC1C4BC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779F-06E9-44BE-8494-929DE02C3C5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61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FE4611-AB0D-4D4F-B943-725CCC1C4BC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12020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FE4611-AB0D-4D4F-B943-725CCC1C4BC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779F-06E9-44BE-8494-929DE02C3C5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89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4000"/>
            </a:lvl1pPr>
            <a:lvl2pPr>
              <a:defRPr sz="40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4FE4611-AB0D-4D4F-B943-725CCC1C4BC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22202560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E4611-AB0D-4D4F-B943-725CCC1C4BCC}"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779F-06E9-44BE-8494-929DE02C3C5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07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FE4611-AB0D-4D4F-B943-725CCC1C4BCC}"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360251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FE4611-AB0D-4D4F-B943-725CCC1C4BCC}"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84981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FE4611-AB0D-4D4F-B943-725CCC1C4BCC}"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254162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E4611-AB0D-4D4F-B943-725CCC1C4BCC}" type="datetimeFigureOut">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283762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E4611-AB0D-4D4F-B943-725CCC1C4BCC}"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779F-06E9-44BE-8494-929DE02C3C59}" type="slidenum">
              <a:rPr lang="en-US" smtClean="0"/>
              <a:t>‹#›</a:t>
            </a:fld>
            <a:endParaRPr lang="en-US"/>
          </a:p>
        </p:txBody>
      </p:sp>
    </p:spTree>
    <p:extLst>
      <p:ext uri="{BB962C8B-B14F-4D97-AF65-F5344CB8AC3E}">
        <p14:creationId xmlns:p14="http://schemas.microsoft.com/office/powerpoint/2010/main" val="75764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E4611-AB0D-4D4F-B943-725CCC1C4BCC}"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779F-06E9-44BE-8494-929DE02C3C5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90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FE4611-AB0D-4D4F-B943-725CCC1C4BCC}" type="datetimeFigureOut">
              <a:rPr lang="en-US" smtClean="0"/>
              <a:t>2/1/2015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0D779F-06E9-44BE-8494-929DE02C3C5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293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ehow.com/about_5565871_measurements-stop-sign.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Unit 1: Proportional Reasoning</a:t>
            </a:r>
            <a:endParaRPr lang="en-US" dirty="0"/>
          </a:p>
        </p:txBody>
      </p:sp>
      <p:sp>
        <p:nvSpPr>
          <p:cNvPr id="3" name="Subtitle 2"/>
          <p:cNvSpPr>
            <a:spLocks noGrp="1"/>
          </p:cNvSpPr>
          <p:nvPr>
            <p:ph type="subTitle" idx="1"/>
          </p:nvPr>
        </p:nvSpPr>
        <p:spPr/>
        <p:txBody>
          <a:bodyPr/>
          <a:lstStyle/>
          <a:p>
            <a:r>
              <a:rPr lang="en-CA" dirty="0" smtClean="0"/>
              <a:t>Chapter 8</a:t>
            </a:r>
            <a:endParaRPr lang="en-US" dirty="0"/>
          </a:p>
        </p:txBody>
      </p:sp>
    </p:spTree>
    <p:extLst>
      <p:ext uri="{BB962C8B-B14F-4D97-AF65-F5344CB8AC3E}">
        <p14:creationId xmlns:p14="http://schemas.microsoft.com/office/powerpoint/2010/main" val="413309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lstStyle/>
          <a:p>
            <a:pPr lvl="1"/>
            <a:r>
              <a:rPr lang="en-CA" dirty="0" smtClean="0"/>
              <a:t>Greatest Common Factor</a:t>
            </a:r>
          </a:p>
          <a:p>
            <a:pPr lvl="2"/>
            <a:r>
              <a:rPr lang="en-CA" dirty="0" smtClean="0"/>
              <a:t>The highest number that divides evenly into all the values</a:t>
            </a:r>
          </a:p>
          <a:p>
            <a:pPr lvl="2"/>
            <a:r>
              <a:rPr lang="en-CA" dirty="0" smtClean="0"/>
              <a:t>Use a factor tree or write out the factors of each number and see what matches up</a:t>
            </a:r>
            <a:endParaRPr lang="en-US" dirty="0"/>
          </a:p>
        </p:txBody>
      </p:sp>
    </p:spTree>
    <p:extLst>
      <p:ext uri="{BB962C8B-B14F-4D97-AF65-F5344CB8AC3E}">
        <p14:creationId xmlns:p14="http://schemas.microsoft.com/office/powerpoint/2010/main" val="236646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lstStyle/>
          <a:p>
            <a:r>
              <a:rPr lang="en-CA" dirty="0" smtClean="0"/>
              <a:t>Converting Measurements</a:t>
            </a:r>
          </a:p>
          <a:p>
            <a:pPr lvl="1"/>
            <a:r>
              <a:rPr lang="en-CA" dirty="0" smtClean="0"/>
              <a:t>See Conversion Sheet</a:t>
            </a:r>
          </a:p>
          <a:p>
            <a:pPr lvl="1"/>
            <a:r>
              <a:rPr lang="en-CA" dirty="0" smtClean="0"/>
              <a:t>Remember: If the unit is squared, “double the jumps”</a:t>
            </a:r>
            <a:endParaRPr lang="en-US" dirty="0"/>
          </a:p>
        </p:txBody>
      </p:sp>
    </p:spTree>
    <p:extLst>
      <p:ext uri="{BB962C8B-B14F-4D97-AF65-F5344CB8AC3E}">
        <p14:creationId xmlns:p14="http://schemas.microsoft.com/office/powerpoint/2010/main" val="35921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Exponent Laws</a:t>
            </a:r>
          </a:p>
          <a:p>
            <a:pPr lvl="1"/>
            <a:r>
              <a:rPr lang="en-CA" dirty="0" smtClean="0"/>
              <a:t>When multiplying powers with the same base, add the exponents.</a:t>
            </a:r>
          </a:p>
          <a:p>
            <a:pPr lvl="1"/>
            <a:r>
              <a:rPr lang="en-CA" dirty="0" smtClean="0"/>
              <a:t>When dividing powers with the same base, subtract the exponents.</a:t>
            </a:r>
          </a:p>
          <a:p>
            <a:pPr lvl="1"/>
            <a:r>
              <a:rPr lang="en-CA" dirty="0" smtClean="0"/>
              <a:t>When a power is raised to a power, multiply the exponents.</a:t>
            </a:r>
          </a:p>
          <a:p>
            <a:pPr lvl="1"/>
            <a:r>
              <a:rPr lang="en-CA" dirty="0" smtClean="0"/>
              <a:t>If an exponent is negative, it moves to the bottom of the fraction (and then it is positive and happy).</a:t>
            </a:r>
          </a:p>
        </p:txBody>
      </p:sp>
    </p:spTree>
    <p:extLst>
      <p:ext uri="{BB962C8B-B14F-4D97-AF65-F5344CB8AC3E}">
        <p14:creationId xmlns:p14="http://schemas.microsoft.com/office/powerpoint/2010/main" val="1144184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8.1 – Comparing and Interpreting Rates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Things to know:</a:t>
            </a:r>
          </a:p>
          <a:p>
            <a:pPr lvl="1"/>
            <a:r>
              <a:rPr lang="en-CA" dirty="0" smtClean="0"/>
              <a:t>Always compare the same units (apples to apples)</a:t>
            </a:r>
          </a:p>
          <a:p>
            <a:pPr lvl="1"/>
            <a:r>
              <a:rPr lang="en-CA" dirty="0" smtClean="0"/>
              <a:t>Unit rates should always be expressed as a number compared to ONE of the second unit (kilometers per one hour)</a:t>
            </a:r>
          </a:p>
          <a:p>
            <a:pPr lvl="1"/>
            <a:r>
              <a:rPr lang="en-CA" dirty="0" smtClean="0"/>
              <a:t>Slope is the same as rate of change</a:t>
            </a:r>
          </a:p>
          <a:p>
            <a:pPr lvl="1"/>
            <a:r>
              <a:rPr lang="en-CA" dirty="0" smtClean="0"/>
              <a:t>Slope represents average change</a:t>
            </a:r>
            <a:endParaRPr lang="en-US" dirty="0"/>
          </a:p>
        </p:txBody>
      </p:sp>
    </p:spTree>
    <p:extLst>
      <p:ext uri="{BB962C8B-B14F-4D97-AF65-F5344CB8AC3E}">
        <p14:creationId xmlns:p14="http://schemas.microsoft.com/office/powerpoint/2010/main" val="82752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Natasha can buy a 12 kg turkey from her Meats ‘R’ Us for $42.89. Meat-</a:t>
            </a:r>
            <a:r>
              <a:rPr lang="en-CA" dirty="0" err="1" smtClean="0"/>
              <a:t>opolis</a:t>
            </a:r>
            <a:r>
              <a:rPr lang="en-CA" dirty="0" smtClean="0"/>
              <a:t> has turkeys advertised in its weekly flyer for $1.49 per pound. There is approximately 2.2 lbs in 1 kg. Which butcher has the lower price?</a:t>
            </a:r>
            <a:endParaRPr lang="en-US" dirty="0"/>
          </a:p>
        </p:txBody>
      </p:sp>
    </p:spTree>
    <p:extLst>
      <p:ext uri="{BB962C8B-B14F-4D97-AF65-F5344CB8AC3E}">
        <p14:creationId xmlns:p14="http://schemas.microsoft.com/office/powerpoint/2010/main" val="247510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1. Convert both to kg. Use cross multiplying.</a:t>
            </a:r>
          </a:p>
          <a:p>
            <a:pPr marL="0" indent="0">
              <a:buNone/>
            </a:pPr>
            <a:r>
              <a:rPr lang="en-CA" dirty="0"/>
              <a:t>	</a:t>
            </a:r>
            <a:r>
              <a:rPr lang="en-CA" dirty="0" smtClean="0"/>
              <a:t>$1.49/lb		2.2 lbs per kg</a:t>
            </a:r>
            <a:endParaRPr lang="en-US" dirty="0"/>
          </a:p>
        </p:txBody>
      </p:sp>
    </p:spTree>
    <p:extLst>
      <p:ext uri="{BB962C8B-B14F-4D97-AF65-F5344CB8AC3E}">
        <p14:creationId xmlns:p14="http://schemas.microsoft.com/office/powerpoint/2010/main" val="2680369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2. Find the Meats </a:t>
            </a:r>
            <a:r>
              <a:rPr lang="en-US" dirty="0" smtClean="0"/>
              <a:t>‘R’ Us unit rate. (Divide)</a:t>
            </a:r>
          </a:p>
          <a:p>
            <a:pPr marL="0" indent="0">
              <a:buNone/>
            </a:pPr>
            <a:r>
              <a:rPr lang="en-CA" dirty="0"/>
              <a:t>	</a:t>
            </a:r>
            <a:r>
              <a:rPr lang="en-CA" dirty="0" smtClean="0"/>
              <a:t>	$42.89 for 12 kg</a:t>
            </a:r>
          </a:p>
        </p:txBody>
      </p:sp>
    </p:spTree>
    <p:extLst>
      <p:ext uri="{BB962C8B-B14F-4D97-AF65-F5344CB8AC3E}">
        <p14:creationId xmlns:p14="http://schemas.microsoft.com/office/powerpoint/2010/main" val="105339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3. Compare. Write a fun sentence.</a:t>
            </a:r>
            <a:endParaRPr lang="en-US" dirty="0"/>
          </a:p>
        </p:txBody>
      </p:sp>
    </p:spTree>
    <p:extLst>
      <p:ext uri="{BB962C8B-B14F-4D97-AF65-F5344CB8AC3E}">
        <p14:creationId xmlns:p14="http://schemas.microsoft.com/office/powerpoint/2010/main" val="392221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normAutofit lnSpcReduction="10000"/>
          </a:bodyPr>
          <a:lstStyle/>
          <a:p>
            <a:r>
              <a:rPr lang="en-CA" dirty="0" smtClean="0"/>
              <a:t>Pro Tip</a:t>
            </a:r>
          </a:p>
          <a:p>
            <a:pPr lvl="1"/>
            <a:r>
              <a:rPr lang="en-CA" dirty="0" smtClean="0"/>
              <a:t>If I ask you a question in words, I expect to get words back.</a:t>
            </a:r>
          </a:p>
          <a:p>
            <a:pPr lvl="1"/>
            <a:r>
              <a:rPr lang="en-CA" dirty="0" smtClean="0"/>
              <a:t>If I ask you a question with fractions, I expect to get fractions back.</a:t>
            </a:r>
          </a:p>
          <a:p>
            <a:pPr lvl="1"/>
            <a:r>
              <a:rPr lang="en-CA" dirty="0" smtClean="0"/>
              <a:t>If I ask you a question with decimals, I expect to get decimals back.</a:t>
            </a:r>
            <a:endParaRPr lang="en-US" dirty="0"/>
          </a:p>
        </p:txBody>
      </p:sp>
    </p:spTree>
    <p:extLst>
      <p:ext uri="{BB962C8B-B14F-4D97-AF65-F5344CB8AC3E}">
        <p14:creationId xmlns:p14="http://schemas.microsoft.com/office/powerpoint/2010/main" val="1571842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I want to buy a new car because my car is older than most of you and junky. But I love it.</a:t>
            </a:r>
          </a:p>
          <a:p>
            <a:r>
              <a:rPr lang="en-CA" dirty="0" smtClean="0"/>
              <a:t>Fuel efficiency is super important to me because I am cheap. Oh </a:t>
            </a:r>
            <a:r>
              <a:rPr lang="en-CA" dirty="0" err="1" smtClean="0"/>
              <a:t>ya</a:t>
            </a:r>
            <a:r>
              <a:rPr lang="en-CA" dirty="0" smtClean="0"/>
              <a:t>, and like saving the rainforest and stuff. (But mostly, I’m just cheap.)</a:t>
            </a:r>
            <a:endParaRPr lang="en-CA" dirty="0"/>
          </a:p>
        </p:txBody>
      </p:sp>
    </p:spTree>
    <p:extLst>
      <p:ext uri="{BB962C8B-B14F-4D97-AF65-F5344CB8AC3E}">
        <p14:creationId xmlns:p14="http://schemas.microsoft.com/office/powerpoint/2010/main" val="1730655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normAutofit lnSpcReduction="10000"/>
          </a:bodyPr>
          <a:lstStyle/>
          <a:p>
            <a:r>
              <a:rPr lang="en-CA" dirty="0" smtClean="0"/>
              <a:t>Rate</a:t>
            </a:r>
          </a:p>
          <a:p>
            <a:pPr lvl="1"/>
            <a:r>
              <a:rPr lang="en-CA" dirty="0" smtClean="0"/>
              <a:t>A measurement expressed in terms of another measurement</a:t>
            </a:r>
          </a:p>
          <a:p>
            <a:pPr lvl="2"/>
            <a:r>
              <a:rPr lang="en-CA" dirty="0" smtClean="0"/>
              <a:t>Km/h</a:t>
            </a:r>
          </a:p>
          <a:p>
            <a:pPr lvl="2"/>
            <a:r>
              <a:rPr lang="en-CA" dirty="0" smtClean="0"/>
              <a:t>Litres per second</a:t>
            </a:r>
          </a:p>
          <a:p>
            <a:r>
              <a:rPr lang="en-CA" dirty="0" smtClean="0"/>
              <a:t>Equation</a:t>
            </a:r>
          </a:p>
          <a:p>
            <a:pPr lvl="1"/>
            <a:r>
              <a:rPr lang="en-CA" dirty="0" smtClean="0"/>
              <a:t>A math expression with an equals sign in it</a:t>
            </a:r>
          </a:p>
        </p:txBody>
      </p:sp>
    </p:spTree>
    <p:extLst>
      <p:ext uri="{BB962C8B-B14F-4D97-AF65-F5344CB8AC3E}">
        <p14:creationId xmlns:p14="http://schemas.microsoft.com/office/powerpoint/2010/main" val="3445557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The gas tank of the black car I like has a capacity of 55 L. The owner’s manual claims that it has a fuel efficiency of 7.6L/110km  on the highway. I am skeptical, so I took it for a spin on the highway. I set my trip meter</a:t>
            </a:r>
            <a:r>
              <a:rPr lang="en-CA" dirty="0"/>
              <a:t> </a:t>
            </a:r>
            <a:r>
              <a:rPr lang="en-CA" dirty="0" smtClean="0"/>
              <a:t>to 0 km. I started with a full tank. Each time I stopped for gas, I recorded distance and gas.</a:t>
            </a:r>
            <a:endParaRPr lang="en-US" dirty="0"/>
          </a:p>
        </p:txBody>
      </p:sp>
    </p:spTree>
    <p:extLst>
      <p:ext uri="{BB962C8B-B14F-4D97-AF65-F5344CB8AC3E}">
        <p14:creationId xmlns:p14="http://schemas.microsoft.com/office/powerpoint/2010/main" val="666737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9723201"/>
              </p:ext>
            </p:extLst>
          </p:nvPr>
        </p:nvGraphicFramePr>
        <p:xfrm>
          <a:off x="1023938" y="2286000"/>
          <a:ext cx="9720261" cy="222504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r>
                        <a:rPr lang="en-CA" sz="3200" dirty="0" smtClean="0"/>
                        <a:t>Fill Up</a:t>
                      </a:r>
                      <a:endParaRPr lang="en-US" sz="3200" dirty="0"/>
                    </a:p>
                  </a:txBody>
                  <a:tcPr/>
                </a:tc>
                <a:tc>
                  <a:txBody>
                    <a:bodyPr/>
                    <a:lstStyle/>
                    <a:p>
                      <a:r>
                        <a:rPr lang="en-CA" sz="3200" dirty="0" smtClean="0"/>
                        <a:t>Total Distance (km)</a:t>
                      </a:r>
                      <a:endParaRPr lang="en-US" sz="3200" dirty="0"/>
                    </a:p>
                  </a:txBody>
                  <a:tcPr/>
                </a:tc>
                <a:tc>
                  <a:txBody>
                    <a:bodyPr/>
                    <a:lstStyle/>
                    <a:p>
                      <a:r>
                        <a:rPr lang="en-CA" sz="3200" dirty="0" smtClean="0"/>
                        <a:t>Quantity of Gas (L)</a:t>
                      </a:r>
                      <a:endParaRPr lang="en-US" sz="3200" dirty="0"/>
                    </a:p>
                  </a:txBody>
                  <a:tcPr/>
                </a:tc>
              </a:tr>
              <a:tr h="370840">
                <a:tc>
                  <a:txBody>
                    <a:bodyPr/>
                    <a:lstStyle/>
                    <a:p>
                      <a:r>
                        <a:rPr lang="en-CA" sz="3200" dirty="0" smtClean="0"/>
                        <a:t>1</a:t>
                      </a:r>
                      <a:endParaRPr lang="en-US" sz="3200" dirty="0"/>
                    </a:p>
                  </a:txBody>
                  <a:tcPr/>
                </a:tc>
                <a:tc>
                  <a:txBody>
                    <a:bodyPr/>
                    <a:lstStyle/>
                    <a:p>
                      <a:r>
                        <a:rPr lang="en-CA" sz="3200" dirty="0" smtClean="0"/>
                        <a:t>645</a:t>
                      </a:r>
                      <a:endParaRPr lang="en-US" sz="3200" dirty="0"/>
                    </a:p>
                  </a:txBody>
                  <a:tcPr/>
                </a:tc>
                <a:tc>
                  <a:txBody>
                    <a:bodyPr/>
                    <a:lstStyle/>
                    <a:p>
                      <a:r>
                        <a:rPr lang="en-CA" sz="3200" dirty="0" smtClean="0"/>
                        <a:t>48.0</a:t>
                      </a:r>
                      <a:endParaRPr lang="en-US" sz="3200" dirty="0"/>
                    </a:p>
                  </a:txBody>
                  <a:tcPr/>
                </a:tc>
              </a:tr>
              <a:tr h="370840">
                <a:tc>
                  <a:txBody>
                    <a:bodyPr/>
                    <a:lstStyle/>
                    <a:p>
                      <a:r>
                        <a:rPr lang="en-CA" sz="3200" dirty="0" smtClean="0"/>
                        <a:t>2</a:t>
                      </a:r>
                      <a:endParaRPr lang="en-US" sz="3200" dirty="0"/>
                    </a:p>
                  </a:txBody>
                  <a:tcPr/>
                </a:tc>
                <a:tc>
                  <a:txBody>
                    <a:bodyPr/>
                    <a:lstStyle/>
                    <a:p>
                      <a:r>
                        <a:rPr lang="en-CA" sz="3200" dirty="0" smtClean="0"/>
                        <a:t>1037</a:t>
                      </a:r>
                      <a:endParaRPr lang="en-US" sz="3200" dirty="0"/>
                    </a:p>
                  </a:txBody>
                  <a:tcPr/>
                </a:tc>
                <a:tc>
                  <a:txBody>
                    <a:bodyPr/>
                    <a:lstStyle/>
                    <a:p>
                      <a:r>
                        <a:rPr lang="en-CA" sz="3200" dirty="0" smtClean="0"/>
                        <a:t>32.1</a:t>
                      </a:r>
                      <a:endParaRPr lang="en-US" sz="3200" dirty="0"/>
                    </a:p>
                  </a:txBody>
                  <a:tcPr/>
                </a:tc>
              </a:tr>
            </a:tbl>
          </a:graphicData>
        </a:graphic>
      </p:graphicFrame>
    </p:spTree>
    <p:extLst>
      <p:ext uri="{BB962C8B-B14F-4D97-AF65-F5344CB8AC3E}">
        <p14:creationId xmlns:p14="http://schemas.microsoft.com/office/powerpoint/2010/main" val="1396412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When was my fuel </a:t>
            </a:r>
            <a:r>
              <a:rPr lang="en-CA" dirty="0" err="1" smtClean="0"/>
              <a:t>efficency</a:t>
            </a:r>
            <a:r>
              <a:rPr lang="en-CA" dirty="0" smtClean="0"/>
              <a:t> the best, and was the owner’s manual right?</a:t>
            </a:r>
            <a:endParaRPr lang="en-US" dirty="0"/>
          </a:p>
        </p:txBody>
      </p:sp>
    </p:spTree>
    <p:extLst>
      <p:ext uri="{BB962C8B-B14F-4D97-AF65-F5344CB8AC3E}">
        <p14:creationId xmlns:p14="http://schemas.microsoft.com/office/powerpoint/2010/main" val="433136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1. Calculate the efficiency per leg of the trip.</a:t>
            </a:r>
          </a:p>
          <a:p>
            <a:pPr marL="0" indent="0">
              <a:buNone/>
            </a:pPr>
            <a:r>
              <a:rPr lang="en-CA" dirty="0"/>
              <a:t>	</a:t>
            </a:r>
            <a:r>
              <a:rPr lang="en-CA" dirty="0" smtClean="0"/>
              <a:t>FE =</a:t>
            </a:r>
            <a:r>
              <a:rPr lang="en-CA" u="sng" dirty="0" smtClean="0"/>
              <a:t>     gas used     </a:t>
            </a:r>
            <a:r>
              <a:rPr lang="en-CA" u="sng" dirty="0" smtClean="0">
                <a:solidFill>
                  <a:schemeClr val="bg1"/>
                </a:solidFill>
              </a:rPr>
              <a:t>.			</a:t>
            </a:r>
          </a:p>
          <a:p>
            <a:pPr marL="0" indent="0">
              <a:buNone/>
            </a:pPr>
            <a:r>
              <a:rPr lang="en-CA" dirty="0"/>
              <a:t>	</a:t>
            </a:r>
            <a:r>
              <a:rPr lang="en-CA" dirty="0" smtClean="0"/>
              <a:t>	 distance driven</a:t>
            </a:r>
            <a:endParaRPr lang="en-US" dirty="0"/>
          </a:p>
        </p:txBody>
      </p:sp>
    </p:spTree>
    <p:extLst>
      <p:ext uri="{BB962C8B-B14F-4D97-AF65-F5344CB8AC3E}">
        <p14:creationId xmlns:p14="http://schemas.microsoft.com/office/powerpoint/2010/main" val="4208909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2. Compare the rates.</a:t>
            </a:r>
            <a:endParaRPr lang="en-US" dirty="0"/>
          </a:p>
        </p:txBody>
      </p:sp>
    </p:spTree>
    <p:extLst>
      <p:ext uri="{BB962C8B-B14F-4D97-AF65-F5344CB8AC3E}">
        <p14:creationId xmlns:p14="http://schemas.microsoft.com/office/powerpoint/2010/main" val="827369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8.1 – Comparing and Interpreting Rates</a:t>
            </a:r>
            <a:endParaRPr lang="en-US" dirty="0"/>
          </a:p>
        </p:txBody>
      </p:sp>
      <p:sp>
        <p:nvSpPr>
          <p:cNvPr id="3" name="Content Placeholder 2"/>
          <p:cNvSpPr>
            <a:spLocks noGrp="1"/>
          </p:cNvSpPr>
          <p:nvPr>
            <p:ph idx="1"/>
          </p:nvPr>
        </p:nvSpPr>
        <p:spPr/>
        <p:txBody>
          <a:bodyPr/>
          <a:lstStyle/>
          <a:p>
            <a:r>
              <a:rPr lang="en-CA" dirty="0" smtClean="0"/>
              <a:t>3. Put the manufacture’s FE rating as a unit rate (or convert the other rates to be over 100 km), and then compare.</a:t>
            </a:r>
            <a:endParaRPr lang="en-US" dirty="0"/>
          </a:p>
        </p:txBody>
      </p:sp>
    </p:spTree>
    <p:extLst>
      <p:ext uri="{BB962C8B-B14F-4D97-AF65-F5344CB8AC3E}">
        <p14:creationId xmlns:p14="http://schemas.microsoft.com/office/powerpoint/2010/main" val="3300920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8.2 – Solving Problems that Involve Rates</a:t>
            </a:r>
            <a:endParaRPr lang="en-US" dirty="0"/>
          </a:p>
        </p:txBody>
      </p:sp>
      <p:sp>
        <p:nvSpPr>
          <p:cNvPr id="3" name="Content Placeholder 2"/>
          <p:cNvSpPr>
            <a:spLocks noGrp="1"/>
          </p:cNvSpPr>
          <p:nvPr>
            <p:ph idx="1"/>
          </p:nvPr>
        </p:nvSpPr>
        <p:spPr/>
        <p:txBody>
          <a:bodyPr/>
          <a:lstStyle/>
          <a:p>
            <a:r>
              <a:rPr lang="en-CA" dirty="0" smtClean="0"/>
              <a:t>Stuff You’ll Know</a:t>
            </a:r>
          </a:p>
          <a:p>
            <a:pPr lvl="1"/>
            <a:r>
              <a:rPr lang="en-CA" dirty="0" smtClean="0"/>
              <a:t>How to compare rates</a:t>
            </a:r>
          </a:p>
          <a:p>
            <a:pPr lvl="1"/>
            <a:r>
              <a:rPr lang="en-CA" dirty="0" smtClean="0"/>
              <a:t>Analyzing and Solving Problems that Involve Rates</a:t>
            </a:r>
          </a:p>
        </p:txBody>
      </p:sp>
    </p:spTree>
    <p:extLst>
      <p:ext uri="{BB962C8B-B14F-4D97-AF65-F5344CB8AC3E}">
        <p14:creationId xmlns:p14="http://schemas.microsoft.com/office/powerpoint/2010/main" val="3780284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normAutofit lnSpcReduction="10000"/>
          </a:bodyPr>
          <a:lstStyle/>
          <a:p>
            <a:r>
              <a:rPr lang="en-CA" dirty="0" smtClean="0"/>
              <a:t>I want go shopping in Minot. My car can make it to Minot and back on a full tank (90 L). Gas here is $1.06/L. South of the boarder, gas costs $2.86 US/gal. As I said, I am cheap. </a:t>
            </a:r>
          </a:p>
          <a:p>
            <a:r>
              <a:rPr lang="en-CA" dirty="0" smtClean="0"/>
              <a:t>Would it be wise to fill up in the State while I can, since everything seems to be cheaper there?</a:t>
            </a:r>
            <a:endParaRPr lang="en-US" dirty="0"/>
          </a:p>
        </p:txBody>
      </p:sp>
    </p:spTree>
    <p:extLst>
      <p:ext uri="{BB962C8B-B14F-4D97-AF65-F5344CB8AC3E}">
        <p14:creationId xmlns:p14="http://schemas.microsoft.com/office/powerpoint/2010/main" val="246397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1. Figure out how much a tank of gas costs in 	Canada.</a:t>
            </a:r>
            <a:r>
              <a:rPr lang="en-US" dirty="0" smtClean="0"/>
              <a:t> </a:t>
            </a:r>
          </a:p>
          <a:p>
            <a:r>
              <a:rPr lang="en-CA" dirty="0" smtClean="0"/>
              <a:t>$1.06/L for 90 L</a:t>
            </a:r>
          </a:p>
        </p:txBody>
      </p:sp>
    </p:spTree>
    <p:extLst>
      <p:ext uri="{BB962C8B-B14F-4D97-AF65-F5344CB8AC3E}">
        <p14:creationId xmlns:p14="http://schemas.microsoft.com/office/powerpoint/2010/main" val="8804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2. Convert the gallons and litres.</a:t>
            </a:r>
          </a:p>
          <a:p>
            <a:r>
              <a:rPr lang="en-CA" dirty="0" smtClean="0"/>
              <a:t>1 gal = 3.97L 		</a:t>
            </a:r>
          </a:p>
        </p:txBody>
      </p:sp>
    </p:spTree>
    <p:extLst>
      <p:ext uri="{BB962C8B-B14F-4D97-AF65-F5344CB8AC3E}">
        <p14:creationId xmlns:p14="http://schemas.microsoft.com/office/powerpoint/2010/main" val="368466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a:t>
            </a:r>
            <a:r>
              <a:rPr lang="en-CA" dirty="0" err="1" smtClean="0"/>
              <a:t>REview</a:t>
            </a:r>
            <a:endParaRPr lang="en-US" dirty="0"/>
          </a:p>
        </p:txBody>
      </p:sp>
      <p:sp>
        <p:nvSpPr>
          <p:cNvPr id="3" name="Content Placeholder 2"/>
          <p:cNvSpPr>
            <a:spLocks noGrp="1"/>
          </p:cNvSpPr>
          <p:nvPr>
            <p:ph idx="1"/>
          </p:nvPr>
        </p:nvSpPr>
        <p:spPr/>
        <p:txBody>
          <a:bodyPr>
            <a:normAutofit lnSpcReduction="10000"/>
          </a:bodyPr>
          <a:lstStyle/>
          <a:p>
            <a:r>
              <a:rPr lang="en-CA" dirty="0" smtClean="0"/>
              <a:t>Linear Function</a:t>
            </a:r>
          </a:p>
          <a:p>
            <a:pPr lvl="1"/>
            <a:r>
              <a:rPr lang="en-CA" dirty="0" smtClean="0"/>
              <a:t>Two variables related to each other in an equation</a:t>
            </a:r>
          </a:p>
          <a:p>
            <a:pPr lvl="2"/>
            <a:r>
              <a:rPr lang="en-CA" dirty="0" smtClean="0"/>
              <a:t>f(x) = 3x – 5</a:t>
            </a:r>
          </a:p>
          <a:p>
            <a:pPr lvl="2"/>
            <a:r>
              <a:rPr lang="en-CA" dirty="0" smtClean="0"/>
              <a:t>d(t) = -6t + 8</a:t>
            </a:r>
          </a:p>
          <a:p>
            <a:pPr lvl="1"/>
            <a:r>
              <a:rPr lang="en-CA" dirty="0" smtClean="0"/>
              <a:t>Square Root</a:t>
            </a:r>
          </a:p>
          <a:p>
            <a:pPr lvl="2"/>
            <a:r>
              <a:rPr lang="en-CA" dirty="0" smtClean="0"/>
              <a:t>What holds up square trees</a:t>
            </a:r>
            <a:endParaRPr lang="en-US" dirty="0"/>
          </a:p>
        </p:txBody>
      </p:sp>
    </p:spTree>
    <p:extLst>
      <p:ext uri="{BB962C8B-B14F-4D97-AF65-F5344CB8AC3E}">
        <p14:creationId xmlns:p14="http://schemas.microsoft.com/office/powerpoint/2010/main" val="4254826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3. Figure out how much it costs to fill up in USA. $1 USD = $1.02 CAD. (multiply)</a:t>
            </a:r>
            <a:endParaRPr lang="en-US" dirty="0"/>
          </a:p>
        </p:txBody>
      </p:sp>
    </p:spTree>
    <p:extLst>
      <p:ext uri="{BB962C8B-B14F-4D97-AF65-F5344CB8AC3E}">
        <p14:creationId xmlns:p14="http://schemas.microsoft.com/office/powerpoint/2010/main" val="1674202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4. Compare. Write a fun sentence.</a:t>
            </a:r>
            <a:endParaRPr lang="en-US" dirty="0"/>
          </a:p>
        </p:txBody>
      </p:sp>
    </p:spTree>
    <p:extLst>
      <p:ext uri="{BB962C8B-B14F-4D97-AF65-F5344CB8AC3E}">
        <p14:creationId xmlns:p14="http://schemas.microsoft.com/office/powerpoint/2010/main" val="3478731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In partners, describe three possible situations for each unit rate. We’ll discuss as a class.</a:t>
            </a:r>
          </a:p>
          <a:p>
            <a:pPr lvl="1"/>
            <a:r>
              <a:rPr lang="en-CA" dirty="0" smtClean="0"/>
              <a:t>0.05 mg/kg</a:t>
            </a:r>
          </a:p>
          <a:p>
            <a:pPr lvl="1"/>
            <a:r>
              <a:rPr lang="en-CA" dirty="0" smtClean="0"/>
              <a:t>98.5 cents/L</a:t>
            </a:r>
          </a:p>
          <a:p>
            <a:pPr lvl="1"/>
            <a:r>
              <a:rPr lang="en-CA" dirty="0" smtClean="0"/>
              <a:t>7.2 </a:t>
            </a:r>
            <a:r>
              <a:rPr lang="en-CA" dirty="0" err="1" smtClean="0"/>
              <a:t>MBps</a:t>
            </a:r>
            <a:r>
              <a:rPr lang="en-CA" dirty="0" smtClean="0"/>
              <a:t> (Megabits per second)</a:t>
            </a:r>
            <a:endParaRPr lang="en-US" dirty="0"/>
          </a:p>
        </p:txBody>
      </p:sp>
    </p:spTree>
    <p:extLst>
      <p:ext uri="{BB962C8B-B14F-4D97-AF65-F5344CB8AC3E}">
        <p14:creationId xmlns:p14="http://schemas.microsoft.com/office/powerpoint/2010/main" val="46041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Herbert is a player. This year alone, he’s gone out with 180 ladies. For Valentine’s Day, he wants to order roses for each date. Some were better than others, so he estimates he’ll need about 2.5 roses per lady. Roses come in bouquets of 24. How many bouquets should he buy?</a:t>
            </a:r>
            <a:endParaRPr lang="en-US" dirty="0"/>
          </a:p>
        </p:txBody>
      </p:sp>
    </p:spTree>
    <p:extLst>
      <p:ext uri="{BB962C8B-B14F-4D97-AF65-F5344CB8AC3E}">
        <p14:creationId xmlns:p14="http://schemas.microsoft.com/office/powerpoint/2010/main" val="2357535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Set up your formula with units. Solve. Write your fun sentence.</a:t>
            </a:r>
            <a:endParaRPr lang="en-US" dirty="0"/>
          </a:p>
        </p:txBody>
      </p:sp>
    </p:spTree>
    <p:extLst>
      <p:ext uri="{BB962C8B-B14F-4D97-AF65-F5344CB8AC3E}">
        <p14:creationId xmlns:p14="http://schemas.microsoft.com/office/powerpoint/2010/main" val="1302717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err="1" smtClean="0"/>
              <a:t>Lepage</a:t>
            </a:r>
            <a:r>
              <a:rPr lang="en-CA" dirty="0" smtClean="0"/>
              <a:t> and </a:t>
            </a:r>
            <a:r>
              <a:rPr lang="en-CA" dirty="0" err="1" smtClean="0"/>
              <a:t>Gelinas</a:t>
            </a:r>
            <a:r>
              <a:rPr lang="en-CA" dirty="0" smtClean="0"/>
              <a:t> are having a contest. </a:t>
            </a:r>
            <a:r>
              <a:rPr lang="en-CA" dirty="0" err="1" smtClean="0"/>
              <a:t>Lepage</a:t>
            </a:r>
            <a:r>
              <a:rPr lang="en-CA" dirty="0" smtClean="0"/>
              <a:t> calculated that he burns 256 calories in 20 minutes of running 10 km/h with no incline. </a:t>
            </a:r>
            <a:r>
              <a:rPr lang="en-CA" dirty="0" err="1" smtClean="0"/>
              <a:t>Gelinas</a:t>
            </a:r>
            <a:r>
              <a:rPr lang="en-CA" dirty="0" smtClean="0"/>
              <a:t> calculates that she burns 201 calories in 15 minutes at 8km/h with an incline of 6. After one hour of competition, who burned the most calories?</a:t>
            </a:r>
            <a:endParaRPr lang="en-US" dirty="0"/>
          </a:p>
        </p:txBody>
      </p:sp>
    </p:spTree>
    <p:extLst>
      <p:ext uri="{BB962C8B-B14F-4D97-AF65-F5344CB8AC3E}">
        <p14:creationId xmlns:p14="http://schemas.microsoft.com/office/powerpoint/2010/main" val="796940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8.2 – Solving Problems that Involve Rates</a:t>
            </a:r>
            <a:endParaRPr lang="en-US" dirty="0"/>
          </a:p>
        </p:txBody>
      </p:sp>
      <p:sp>
        <p:nvSpPr>
          <p:cNvPr id="3" name="Content Placeholder 2"/>
          <p:cNvSpPr>
            <a:spLocks noGrp="1"/>
          </p:cNvSpPr>
          <p:nvPr>
            <p:ph idx="1"/>
          </p:nvPr>
        </p:nvSpPr>
        <p:spPr/>
        <p:txBody>
          <a:bodyPr/>
          <a:lstStyle/>
          <a:p>
            <a:r>
              <a:rPr lang="en-CA" dirty="0" smtClean="0"/>
              <a:t>How much longer would </a:t>
            </a:r>
            <a:r>
              <a:rPr lang="en-CA" dirty="0" err="1" smtClean="0"/>
              <a:t>Lepage</a:t>
            </a:r>
            <a:r>
              <a:rPr lang="en-CA" dirty="0" smtClean="0"/>
              <a:t> have to run to catch up to </a:t>
            </a:r>
            <a:r>
              <a:rPr lang="en-CA" dirty="0" err="1" smtClean="0"/>
              <a:t>Gelinas</a:t>
            </a:r>
            <a:r>
              <a:rPr lang="en-CA" dirty="0" smtClean="0"/>
              <a:t>?</a:t>
            </a:r>
            <a:endParaRPr lang="en-US" dirty="0"/>
          </a:p>
        </p:txBody>
      </p:sp>
    </p:spTree>
    <p:extLst>
      <p:ext uri="{BB962C8B-B14F-4D97-AF65-F5344CB8AC3E}">
        <p14:creationId xmlns:p14="http://schemas.microsoft.com/office/powerpoint/2010/main" val="3180492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Quiz Announcement</a:t>
            </a:r>
            <a:endParaRPr lang="en-US" dirty="0"/>
          </a:p>
        </p:txBody>
      </p:sp>
      <p:sp>
        <p:nvSpPr>
          <p:cNvPr id="3" name="Content Placeholder 2"/>
          <p:cNvSpPr>
            <a:spLocks noGrp="1"/>
          </p:cNvSpPr>
          <p:nvPr>
            <p:ph idx="1"/>
          </p:nvPr>
        </p:nvSpPr>
        <p:spPr/>
        <p:txBody>
          <a:bodyPr/>
          <a:lstStyle/>
          <a:p>
            <a:r>
              <a:rPr lang="en-CA" dirty="0" smtClean="0"/>
              <a:t>Quiz on 8.1 – 8.2 coming up! Be prepared.</a:t>
            </a:r>
          </a:p>
          <a:p>
            <a:endParaRPr lang="en-CA" dirty="0"/>
          </a:p>
          <a:p>
            <a:r>
              <a:rPr lang="en-CA" dirty="0" smtClean="0"/>
              <a:t>If you need extra practice, check out p. 473 of the textbook. Ask me for a copy if you want it.</a:t>
            </a:r>
            <a:endParaRPr lang="en-US" dirty="0"/>
          </a:p>
        </p:txBody>
      </p:sp>
    </p:spTree>
    <p:extLst>
      <p:ext uri="{BB962C8B-B14F-4D97-AF65-F5344CB8AC3E}">
        <p14:creationId xmlns:p14="http://schemas.microsoft.com/office/powerpoint/2010/main" val="3829046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8.3 – Scale Diagrams</a:t>
            </a:r>
            <a:endParaRPr lang="en-US" dirty="0"/>
          </a:p>
        </p:txBody>
      </p:sp>
      <p:sp>
        <p:nvSpPr>
          <p:cNvPr id="3" name="Content Placeholder 2"/>
          <p:cNvSpPr>
            <a:spLocks noGrp="1"/>
          </p:cNvSpPr>
          <p:nvPr>
            <p:ph idx="1"/>
          </p:nvPr>
        </p:nvSpPr>
        <p:spPr/>
        <p:txBody>
          <a:bodyPr/>
          <a:lstStyle/>
          <a:p>
            <a:r>
              <a:rPr lang="en-CA" dirty="0" smtClean="0"/>
              <a:t>Things You’ll Know</a:t>
            </a:r>
          </a:p>
          <a:p>
            <a:pPr lvl="1"/>
            <a:r>
              <a:rPr lang="en-CA" dirty="0" smtClean="0"/>
              <a:t>2D Scale Diagrams of stuff</a:t>
            </a:r>
          </a:p>
          <a:p>
            <a:pPr lvl="1"/>
            <a:r>
              <a:rPr lang="en-CA" dirty="0" smtClean="0"/>
              <a:t>When to use a scale diagram</a:t>
            </a:r>
          </a:p>
          <a:p>
            <a:pPr lvl="1"/>
            <a:r>
              <a:rPr lang="en-CA" dirty="0" smtClean="0"/>
              <a:t>How to interpret a scale diagram</a:t>
            </a:r>
            <a:endParaRPr lang="en-US" dirty="0"/>
          </a:p>
        </p:txBody>
      </p:sp>
    </p:spTree>
    <p:extLst>
      <p:ext uri="{BB962C8B-B14F-4D97-AF65-F5344CB8AC3E}">
        <p14:creationId xmlns:p14="http://schemas.microsoft.com/office/powerpoint/2010/main" val="3381857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p:txBody>
          <a:bodyPr/>
          <a:lstStyle/>
          <a:p>
            <a:r>
              <a:rPr lang="en-CA" dirty="0" smtClean="0"/>
              <a:t>Terms</a:t>
            </a:r>
          </a:p>
          <a:p>
            <a:pPr lvl="1"/>
            <a:r>
              <a:rPr lang="en-CA" dirty="0" smtClean="0"/>
              <a:t>Scale diagram</a:t>
            </a:r>
          </a:p>
          <a:p>
            <a:pPr lvl="2"/>
            <a:r>
              <a:rPr lang="en-CA" dirty="0" smtClean="0"/>
              <a:t>A drawing in which the measurements are proportionally reduced or enlarged from actual measurements; a scale diagram is similar to the original.</a:t>
            </a:r>
            <a:endParaRPr lang="en-US" dirty="0"/>
          </a:p>
        </p:txBody>
      </p:sp>
    </p:spTree>
    <p:extLst>
      <p:ext uri="{BB962C8B-B14F-4D97-AF65-F5344CB8AC3E}">
        <p14:creationId xmlns:p14="http://schemas.microsoft.com/office/powerpoint/2010/main" val="1296047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a:t>
            </a:r>
            <a:r>
              <a:rPr lang="en-CA" dirty="0" err="1" smtClean="0"/>
              <a:t>REview</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Square Root (for real)</a:t>
            </a:r>
          </a:p>
          <a:p>
            <a:pPr lvl="1"/>
            <a:r>
              <a:rPr lang="en-CA" dirty="0" smtClean="0"/>
              <a:t>The “Vans” sign</a:t>
            </a:r>
          </a:p>
          <a:p>
            <a:pPr lvl="1"/>
            <a:r>
              <a:rPr lang="en-CA" dirty="0" smtClean="0"/>
              <a:t>The number, when squared, that is equal to your current value</a:t>
            </a:r>
          </a:p>
          <a:p>
            <a:r>
              <a:rPr lang="en-CA" dirty="0" smtClean="0"/>
              <a:t>Cube Root</a:t>
            </a:r>
          </a:p>
          <a:p>
            <a:pPr lvl="1"/>
            <a:r>
              <a:rPr lang="en-CA" dirty="0" smtClean="0"/>
              <a:t>The “3” is in the notch of the root sign</a:t>
            </a:r>
          </a:p>
          <a:p>
            <a:pPr lvl="1"/>
            <a:r>
              <a:rPr lang="en-CA" dirty="0" smtClean="0"/>
              <a:t>The number, when cubed, that is equal to your current value</a:t>
            </a:r>
            <a:endParaRPr lang="en-CA" dirty="0"/>
          </a:p>
        </p:txBody>
      </p:sp>
    </p:spTree>
    <p:extLst>
      <p:ext uri="{BB962C8B-B14F-4D97-AF65-F5344CB8AC3E}">
        <p14:creationId xmlns:p14="http://schemas.microsoft.com/office/powerpoint/2010/main" val="3118013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p:txBody>
          <a:bodyPr>
            <a:normAutofit fontScale="92500" lnSpcReduction="20000"/>
          </a:bodyPr>
          <a:lstStyle/>
          <a:p>
            <a:pPr lvl="1"/>
            <a:r>
              <a:rPr lang="en-CA" dirty="0" smtClean="0"/>
              <a:t>Scale</a:t>
            </a:r>
          </a:p>
          <a:p>
            <a:pPr lvl="2"/>
            <a:r>
              <a:rPr lang="en-CA" dirty="0" smtClean="0"/>
              <a:t>The ratio of a measurement on a diagram to the corresponding distance measured on the shape or object represented by the diagram</a:t>
            </a:r>
          </a:p>
          <a:p>
            <a:pPr lvl="1"/>
            <a:r>
              <a:rPr lang="en-CA" dirty="0" smtClean="0"/>
              <a:t>Scale Factor</a:t>
            </a:r>
          </a:p>
          <a:p>
            <a:pPr lvl="2"/>
            <a:r>
              <a:rPr lang="en-CA" dirty="0" smtClean="0"/>
              <a:t>A number created from the ratio of any two corresponding measurements of two similar shapes or objects, written as a fraction, a decimal, or a percentage</a:t>
            </a:r>
            <a:endParaRPr lang="en-US" dirty="0"/>
          </a:p>
        </p:txBody>
      </p:sp>
    </p:spTree>
    <p:extLst>
      <p:ext uri="{BB962C8B-B14F-4D97-AF65-F5344CB8AC3E}">
        <p14:creationId xmlns:p14="http://schemas.microsoft.com/office/powerpoint/2010/main" val="3892704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p:txBody>
          <a:bodyPr/>
          <a:lstStyle/>
          <a:p>
            <a:r>
              <a:rPr lang="en-CA" dirty="0" smtClean="0"/>
              <a:t>Bob the Builder is building a house on a rectangular lot, as shown on the sketch. Draw a scale diagram of the lot and house using a scale of 1m : 500m.</a:t>
            </a:r>
            <a:endParaRPr lang="en-US" dirty="0"/>
          </a:p>
        </p:txBody>
      </p:sp>
    </p:spTree>
    <p:extLst>
      <p:ext uri="{BB962C8B-B14F-4D97-AF65-F5344CB8AC3E}">
        <p14:creationId xmlns:p14="http://schemas.microsoft.com/office/powerpoint/2010/main" val="2078851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714"/>
          <a:stretch/>
        </p:blipFill>
        <p:spPr>
          <a:xfrm>
            <a:off x="2084204" y="1972234"/>
            <a:ext cx="7599919" cy="4747259"/>
          </a:xfrm>
        </p:spPr>
      </p:pic>
    </p:spTree>
    <p:extLst>
      <p:ext uri="{BB962C8B-B14F-4D97-AF65-F5344CB8AC3E}">
        <p14:creationId xmlns:p14="http://schemas.microsoft.com/office/powerpoint/2010/main" val="1587302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p:txBody>
          <a:bodyPr/>
          <a:lstStyle/>
          <a:p>
            <a:r>
              <a:rPr lang="en-CA" dirty="0" smtClean="0"/>
              <a:t>Calculate the dimensions of each side.</a:t>
            </a:r>
            <a:endParaRPr lang="en-US" dirty="0"/>
          </a:p>
        </p:txBody>
      </p:sp>
    </p:spTree>
    <p:extLst>
      <p:ext uri="{BB962C8B-B14F-4D97-AF65-F5344CB8AC3E}">
        <p14:creationId xmlns:p14="http://schemas.microsoft.com/office/powerpoint/2010/main" val="2758567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p:txBody>
          <a:bodyPr/>
          <a:lstStyle/>
          <a:p>
            <a:r>
              <a:rPr lang="en-CA" dirty="0" smtClean="0"/>
              <a:t>Draw it using a ruler.</a:t>
            </a:r>
            <a:endParaRPr lang="en-US" dirty="0"/>
          </a:p>
        </p:txBody>
      </p:sp>
    </p:spTree>
    <p:extLst>
      <p:ext uri="{BB962C8B-B14F-4D97-AF65-F5344CB8AC3E}">
        <p14:creationId xmlns:p14="http://schemas.microsoft.com/office/powerpoint/2010/main" val="877003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You need to enlarge this by a scale</a:t>
            </a:r>
          </a:p>
          <a:p>
            <a:pPr marL="0" indent="0">
              <a:buNone/>
            </a:pPr>
            <a:r>
              <a:rPr lang="en-CA" dirty="0" smtClean="0"/>
              <a:t>Factor of 5/3.</a:t>
            </a:r>
          </a:p>
          <a:p>
            <a:pPr marL="742950" indent="-742950">
              <a:buAutoNum type="arabicPeriod"/>
            </a:pPr>
            <a:r>
              <a:rPr lang="en-CA" dirty="0" smtClean="0"/>
              <a:t>Measure it. </a:t>
            </a:r>
          </a:p>
          <a:p>
            <a:pPr marL="742950" indent="-742950">
              <a:buAutoNum type="arabicPeriod"/>
            </a:pPr>
            <a:r>
              <a:rPr lang="en-CA" dirty="0" smtClean="0"/>
              <a:t>Multiply your measurements by the </a:t>
            </a:r>
            <a:br>
              <a:rPr lang="en-CA" dirty="0" smtClean="0"/>
            </a:br>
            <a:r>
              <a:rPr lang="en-CA" dirty="0" smtClean="0"/>
              <a:t>scale factor.</a:t>
            </a:r>
          </a:p>
          <a:p>
            <a:pPr marL="742950" indent="-742950">
              <a:buAutoNum type="arabicPeriod"/>
            </a:pPr>
            <a:r>
              <a:rPr lang="en-CA" dirty="0" smtClean="0"/>
              <a:t>Use your new measurements to draw the enlarged diagram.</a:t>
            </a:r>
            <a:endParaRPr lang="en-US" dirty="0"/>
          </a:p>
        </p:txBody>
      </p:sp>
      <p:sp>
        <p:nvSpPr>
          <p:cNvPr id="4" name="Smiley Face 3"/>
          <p:cNvSpPr/>
          <p:nvPr/>
        </p:nvSpPr>
        <p:spPr>
          <a:xfrm>
            <a:off x="8156717" y="2286000"/>
            <a:ext cx="2587483" cy="25140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365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 Scale Diagrams</a:t>
            </a:r>
            <a:endParaRPr lang="en-US" dirty="0"/>
          </a:p>
        </p:txBody>
      </p:sp>
      <p:sp>
        <p:nvSpPr>
          <p:cNvPr id="3" name="Content Placeholder 2"/>
          <p:cNvSpPr>
            <a:spLocks noGrp="1"/>
          </p:cNvSpPr>
          <p:nvPr>
            <p:ph idx="1"/>
          </p:nvPr>
        </p:nvSpPr>
        <p:spPr>
          <a:xfrm>
            <a:off x="1024127" y="2187389"/>
            <a:ext cx="9720073" cy="4023360"/>
          </a:xfrm>
        </p:spPr>
        <p:txBody>
          <a:bodyPr>
            <a:normAutofit fontScale="77500" lnSpcReduction="20000"/>
          </a:bodyPr>
          <a:lstStyle/>
          <a:p>
            <a:r>
              <a:rPr lang="en-US" dirty="0"/>
              <a:t>The standard size of a stop sign measures at 30 inches across an </a:t>
            </a:r>
            <a:r>
              <a:rPr lang="en-US" dirty="0" err="1"/>
              <a:t>octogon</a:t>
            </a:r>
            <a:r>
              <a:rPr lang="en-US" dirty="0"/>
              <a:t> shape. There is a white border of 20 mm (or a little less than an inch) around the sign. While the </a:t>
            </a:r>
            <a:r>
              <a:rPr lang="en-US" dirty="0" err="1"/>
              <a:t>octogon</a:t>
            </a:r>
            <a:r>
              <a:rPr lang="en-US" dirty="0"/>
              <a:t> is the most recognized shape, used by most other countries around the world, some regions, such as Zimbabwe and Japan, opt to </a:t>
            </a:r>
            <a:r>
              <a:rPr lang="en-US" dirty="0" err="1"/>
              <a:t>to</a:t>
            </a:r>
            <a:r>
              <a:rPr lang="en-US" dirty="0"/>
              <a:t> use a circular or triangular stop sign.</a:t>
            </a:r>
            <a:r>
              <a:rPr lang="en-US" dirty="0"/>
              <a:t/>
            </a:r>
            <a:br>
              <a:rPr lang="en-US" dirty="0"/>
            </a:br>
            <a:r>
              <a:rPr lang="en-US" dirty="0"/>
              <a:t/>
            </a:r>
            <a:br>
              <a:rPr lang="en-US" dirty="0"/>
            </a:br>
            <a:r>
              <a:rPr lang="en-US" dirty="0"/>
              <a:t>Read more : </a:t>
            </a:r>
            <a:r>
              <a:rPr lang="en-US" dirty="0">
                <a:hlinkClick r:id="rId2"/>
              </a:rPr>
              <a:t>http://</a:t>
            </a:r>
            <a:r>
              <a:rPr lang="en-US" dirty="0" smtClean="0">
                <a:hlinkClick r:id="rId2"/>
              </a:rPr>
              <a:t>www.ehow.com/about_5565871_measurements-stop-sign.html</a:t>
            </a:r>
            <a:endParaRPr lang="en-US" dirty="0" smtClean="0"/>
          </a:p>
          <a:p>
            <a:pPr marL="0" indent="0">
              <a:buNone/>
            </a:pPr>
            <a:endParaRPr lang="en-CA" dirty="0"/>
          </a:p>
        </p:txBody>
      </p:sp>
    </p:spTree>
    <p:extLst>
      <p:ext uri="{BB962C8B-B14F-4D97-AF65-F5344CB8AC3E}">
        <p14:creationId xmlns:p14="http://schemas.microsoft.com/office/powerpoint/2010/main" val="3642066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8.3 – Scale Diagrams</a:t>
            </a:r>
            <a:endParaRPr lang="en-US" dirty="0"/>
          </a:p>
        </p:txBody>
      </p:sp>
      <p:sp>
        <p:nvSpPr>
          <p:cNvPr id="3" name="Content Placeholder 2"/>
          <p:cNvSpPr>
            <a:spLocks noGrp="1"/>
          </p:cNvSpPr>
          <p:nvPr>
            <p:ph idx="1"/>
          </p:nvPr>
        </p:nvSpPr>
        <p:spPr/>
        <p:txBody>
          <a:bodyPr/>
          <a:lstStyle/>
          <a:p>
            <a:r>
              <a:rPr lang="en-CA" dirty="0" smtClean="0"/>
              <a:t>What is the scale factor of this stop sign?</a:t>
            </a:r>
            <a:endParaRPr lang="en-US" dirty="0"/>
          </a:p>
        </p:txBody>
      </p:sp>
      <p:sp>
        <p:nvSpPr>
          <p:cNvPr id="5" name="Octagon 4"/>
          <p:cNvSpPr/>
          <p:nvPr/>
        </p:nvSpPr>
        <p:spPr>
          <a:xfrm>
            <a:off x="7539318" y="3290047"/>
            <a:ext cx="3505200" cy="336176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947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Need To Know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CA" dirty="0" smtClean="0"/>
                  <a:t>Let </a:t>
                </a:r>
                <a:r>
                  <a:rPr lang="en-CA" i="1" dirty="0" smtClean="0"/>
                  <a:t>k</a:t>
                </a:r>
                <a:r>
                  <a:rPr lang="en-CA" dirty="0" smtClean="0"/>
                  <a:t> represent the scale factor.</a:t>
                </a:r>
              </a:p>
              <a:p>
                <a14:m>
                  <m:oMath xmlns:m="http://schemas.openxmlformats.org/officeDocument/2006/math">
                    <m:r>
                      <a:rPr lang="en-CA" b="0" i="1" smtClean="0">
                        <a:latin typeface="Cambria Math" panose="02040503050406030204" pitchFamily="18" charset="0"/>
                      </a:rPr>
                      <m:t>𝑘</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𝐷𝑖𝑎𝑔𝑟𝑎𝑚</m:t>
                        </m:r>
                        <m:r>
                          <a:rPr lang="en-CA" b="0" i="1" smtClean="0">
                            <a:latin typeface="Cambria Math" panose="02040503050406030204" pitchFamily="18" charset="0"/>
                          </a:rPr>
                          <m:t> </m:t>
                        </m:r>
                        <m:r>
                          <a:rPr lang="en-CA" b="0" i="1" smtClean="0">
                            <a:latin typeface="Cambria Math" panose="02040503050406030204" pitchFamily="18" charset="0"/>
                          </a:rPr>
                          <m:t>𝑀𝑒𝑎𝑠𝑢𝑟𝑒𝑚𝑒𝑛𝑡</m:t>
                        </m:r>
                      </m:num>
                      <m:den>
                        <m:r>
                          <a:rPr lang="en-CA" b="0" i="1" smtClean="0">
                            <a:latin typeface="Cambria Math" panose="02040503050406030204" pitchFamily="18" charset="0"/>
                          </a:rPr>
                          <m:t>𝐴𝑐𝑡𝑢𝑎𝑙</m:t>
                        </m:r>
                        <m:r>
                          <a:rPr lang="en-CA" b="0" i="1" smtClean="0">
                            <a:latin typeface="Cambria Math" panose="02040503050406030204" pitchFamily="18" charset="0"/>
                          </a:rPr>
                          <m:t> </m:t>
                        </m:r>
                        <m:r>
                          <a:rPr lang="en-CA" b="0" i="1" smtClean="0">
                            <a:latin typeface="Cambria Math" panose="02040503050406030204" pitchFamily="18" charset="0"/>
                          </a:rPr>
                          <m:t>𝑀𝑒𝑎𝑠𝑢𝑟𝑒𝑚𝑒𝑛𝑡</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4" t="-4242"/>
                </a:stretch>
              </a:blipFill>
            </p:spPr>
            <p:txBody>
              <a:bodyPr/>
              <a:lstStyle/>
              <a:p>
                <a:r>
                  <a:rPr lang="en-US">
                    <a:noFill/>
                  </a:rPr>
                  <a:t> </a:t>
                </a:r>
              </a:p>
            </p:txBody>
          </p:sp>
        </mc:Fallback>
      </mc:AlternateContent>
    </p:spTree>
    <p:extLst>
      <p:ext uri="{BB962C8B-B14F-4D97-AF65-F5344CB8AC3E}">
        <p14:creationId xmlns:p14="http://schemas.microsoft.com/office/powerpoint/2010/main" val="19816561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8.4 – Scale Factors and Areas</a:t>
            </a:r>
            <a:endParaRPr lang="en-US" dirty="0"/>
          </a:p>
        </p:txBody>
      </p:sp>
      <p:sp>
        <p:nvSpPr>
          <p:cNvPr id="3" name="Content Placeholder 2"/>
          <p:cNvSpPr>
            <a:spLocks noGrp="1"/>
          </p:cNvSpPr>
          <p:nvPr>
            <p:ph idx="1"/>
          </p:nvPr>
        </p:nvSpPr>
        <p:spPr/>
        <p:txBody>
          <a:bodyPr/>
          <a:lstStyle/>
          <a:p>
            <a:r>
              <a:rPr lang="en-CA" dirty="0" smtClean="0"/>
              <a:t>You Will Know</a:t>
            </a:r>
          </a:p>
          <a:p>
            <a:pPr lvl="1"/>
            <a:r>
              <a:rPr lang="en-CA" dirty="0" smtClean="0"/>
              <a:t>How to solve area problems that involve similar 2D Shapes</a:t>
            </a:r>
            <a:endParaRPr lang="en-US" dirty="0"/>
          </a:p>
        </p:txBody>
      </p:sp>
    </p:spTree>
    <p:extLst>
      <p:ext uri="{BB962C8B-B14F-4D97-AF65-F5344CB8AC3E}">
        <p14:creationId xmlns:p14="http://schemas.microsoft.com/office/powerpoint/2010/main" val="4290685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normAutofit lnSpcReduction="10000"/>
          </a:bodyPr>
          <a:lstStyle/>
          <a:p>
            <a:r>
              <a:rPr lang="en-CA" dirty="0" err="1" smtClean="0"/>
              <a:t>Recipricols</a:t>
            </a:r>
            <a:endParaRPr lang="en-CA" dirty="0" smtClean="0"/>
          </a:p>
          <a:p>
            <a:pPr lvl="1"/>
            <a:r>
              <a:rPr lang="en-CA" dirty="0" smtClean="0"/>
              <a:t>Two fractions that are the same, except flipped</a:t>
            </a:r>
          </a:p>
          <a:p>
            <a:pPr lvl="2"/>
            <a:r>
              <a:rPr lang="en-CA" dirty="0" smtClean="0"/>
              <a:t>2/3 and 3/2</a:t>
            </a:r>
          </a:p>
          <a:p>
            <a:pPr lvl="2"/>
            <a:r>
              <a:rPr lang="en-CA" dirty="0" smtClean="0"/>
              <a:t>½ and 2</a:t>
            </a:r>
          </a:p>
          <a:p>
            <a:r>
              <a:rPr lang="en-CA" dirty="0" smtClean="0"/>
              <a:t>Expression</a:t>
            </a:r>
          </a:p>
          <a:p>
            <a:pPr lvl="1"/>
            <a:r>
              <a:rPr lang="en-CA" dirty="0" smtClean="0"/>
              <a:t>Math stuff with NO equals sign</a:t>
            </a:r>
            <a:endParaRPr lang="en-US" dirty="0"/>
          </a:p>
        </p:txBody>
      </p:sp>
    </p:spTree>
    <p:extLst>
      <p:ext uri="{BB962C8B-B14F-4D97-AF65-F5344CB8AC3E}">
        <p14:creationId xmlns:p14="http://schemas.microsoft.com/office/powerpoint/2010/main" val="854433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8.4 – Scale Factors and Areas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CA" dirty="0" smtClean="0"/>
                  <a:t>I want to fly a kite in this “glorious” weather. I want to make one because I’m cheap. The area of the scale diagram of the kite I want is </a:t>
                </a:r>
                <a14:m>
                  <m:oMath xmlns:m="http://schemas.openxmlformats.org/officeDocument/2006/math">
                    <m:r>
                      <a:rPr lang="en-CA" b="0" i="1" smtClean="0">
                        <a:latin typeface="Cambria Math" panose="02040503050406030204" pitchFamily="18" charset="0"/>
                      </a:rPr>
                      <m:t>20 </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𝑐𝑚</m:t>
                        </m:r>
                      </m:e>
                      <m:sup>
                        <m:r>
                          <a:rPr lang="en-CA" b="0" i="1" smtClean="0">
                            <a:latin typeface="Cambria Math" panose="02040503050406030204" pitchFamily="18" charset="0"/>
                          </a:rPr>
                          <m:t>2</m:t>
                        </m:r>
                      </m:sup>
                    </m:sSup>
                  </m:oMath>
                </a14:m>
                <a:r>
                  <a:rPr lang="en-US" dirty="0" smtClean="0"/>
                  <a:t>. If the scale factor is 2:25, how much fabric will I actually need?</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55" t="-4242" r="-1818"/>
                </a:stretch>
              </a:blipFill>
            </p:spPr>
            <p:txBody>
              <a:bodyPr/>
              <a:lstStyle/>
              <a:p>
                <a:r>
                  <a:rPr lang="en-US">
                    <a:noFill/>
                  </a:rPr>
                  <a:t> </a:t>
                </a:r>
              </a:p>
            </p:txBody>
          </p:sp>
        </mc:Fallback>
      </mc:AlternateContent>
    </p:spTree>
    <p:extLst>
      <p:ext uri="{BB962C8B-B14F-4D97-AF65-F5344CB8AC3E}">
        <p14:creationId xmlns:p14="http://schemas.microsoft.com/office/powerpoint/2010/main" val="1764119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8.4 – Scale Factors and Areas</a:t>
            </a:r>
            <a:endParaRPr lang="en-US" dirty="0"/>
          </a:p>
        </p:txBody>
      </p:sp>
      <p:sp>
        <p:nvSpPr>
          <p:cNvPr id="3" name="Content Placeholder 2"/>
          <p:cNvSpPr>
            <a:spLocks noGrp="1"/>
          </p:cNvSpPr>
          <p:nvPr>
            <p:ph idx="1"/>
          </p:nvPr>
        </p:nvSpPr>
        <p:spPr/>
        <p:txBody>
          <a:bodyPr/>
          <a:lstStyle/>
          <a:p>
            <a:r>
              <a:rPr lang="en-CA" dirty="0" smtClean="0"/>
              <a:t>To do this, you need to multiply the scale factor SQUARED by the area. It helps to write it as a fraction.</a:t>
            </a:r>
            <a:endParaRPr lang="en-US" dirty="0"/>
          </a:p>
        </p:txBody>
      </p:sp>
    </p:spTree>
    <p:extLst>
      <p:ext uri="{BB962C8B-B14F-4D97-AF65-F5344CB8AC3E}">
        <p14:creationId xmlns:p14="http://schemas.microsoft.com/office/powerpoint/2010/main" val="2417650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8.4 – Scale Factors and Areas</a:t>
            </a:r>
            <a:endParaRPr lang="en-US" dirty="0"/>
          </a:p>
        </p:txBody>
      </p:sp>
      <p:sp>
        <p:nvSpPr>
          <p:cNvPr id="3" name="Content Placeholder 2"/>
          <p:cNvSpPr>
            <a:spLocks noGrp="1"/>
          </p:cNvSpPr>
          <p:nvPr>
            <p:ph idx="1"/>
          </p:nvPr>
        </p:nvSpPr>
        <p:spPr/>
        <p:txBody>
          <a:bodyPr/>
          <a:lstStyle/>
          <a:p>
            <a:r>
              <a:rPr lang="en-CA" dirty="0" smtClean="0"/>
              <a:t>What is the scale factor of the area of my laptop screen to my projected screen?</a:t>
            </a:r>
            <a:endParaRPr lang="en-US" dirty="0"/>
          </a:p>
        </p:txBody>
      </p:sp>
    </p:spTree>
    <p:extLst>
      <p:ext uri="{BB962C8B-B14F-4D97-AF65-F5344CB8AC3E}">
        <p14:creationId xmlns:p14="http://schemas.microsoft.com/office/powerpoint/2010/main" val="1207511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8.4 – Scale Factors and Areas</a:t>
            </a:r>
            <a:endParaRPr lang="en-US" dirty="0"/>
          </a:p>
        </p:txBody>
      </p:sp>
      <p:sp>
        <p:nvSpPr>
          <p:cNvPr id="3" name="Content Placeholder 2"/>
          <p:cNvSpPr>
            <a:spLocks noGrp="1"/>
          </p:cNvSpPr>
          <p:nvPr>
            <p:ph idx="1"/>
          </p:nvPr>
        </p:nvSpPr>
        <p:spPr/>
        <p:txBody>
          <a:bodyPr/>
          <a:lstStyle/>
          <a:p>
            <a:r>
              <a:rPr lang="en-CA" dirty="0" smtClean="0"/>
              <a:t>1. Measure each and calculate the area.</a:t>
            </a:r>
            <a:endParaRPr lang="en-US" dirty="0"/>
          </a:p>
        </p:txBody>
      </p:sp>
    </p:spTree>
    <p:extLst>
      <p:ext uri="{BB962C8B-B14F-4D97-AF65-F5344CB8AC3E}">
        <p14:creationId xmlns:p14="http://schemas.microsoft.com/office/powerpoint/2010/main" val="1221326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8.4 – Scale Factors and Areas</a:t>
            </a:r>
            <a:endParaRPr lang="en-US" dirty="0"/>
          </a:p>
        </p:txBody>
      </p:sp>
      <p:sp>
        <p:nvSpPr>
          <p:cNvPr id="3" name="Content Placeholder 2"/>
          <p:cNvSpPr>
            <a:spLocks noGrp="1"/>
          </p:cNvSpPr>
          <p:nvPr>
            <p:ph idx="1"/>
          </p:nvPr>
        </p:nvSpPr>
        <p:spPr/>
        <p:txBody>
          <a:bodyPr/>
          <a:lstStyle/>
          <a:p>
            <a:r>
              <a:rPr lang="en-CA" dirty="0" smtClean="0"/>
              <a:t>2. Divide the projected area by the laptop area. Set it equal to the scale factor SQUARED. Solve for k.</a:t>
            </a:r>
            <a:endParaRPr lang="en-US" dirty="0"/>
          </a:p>
        </p:txBody>
      </p:sp>
    </p:spTree>
    <p:extLst>
      <p:ext uri="{BB962C8B-B14F-4D97-AF65-F5344CB8AC3E}">
        <p14:creationId xmlns:p14="http://schemas.microsoft.com/office/powerpoint/2010/main" val="1842281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8.5 – Scale Models and Scale Diagrams</a:t>
            </a:r>
            <a:endParaRPr lang="en-US" dirty="0"/>
          </a:p>
        </p:txBody>
      </p:sp>
      <p:sp>
        <p:nvSpPr>
          <p:cNvPr id="3" name="Content Placeholder 2"/>
          <p:cNvSpPr>
            <a:spLocks noGrp="1"/>
          </p:cNvSpPr>
          <p:nvPr>
            <p:ph idx="1"/>
          </p:nvPr>
        </p:nvSpPr>
        <p:spPr/>
        <p:txBody>
          <a:bodyPr/>
          <a:lstStyle/>
          <a:p>
            <a:r>
              <a:rPr lang="en-CA" dirty="0" smtClean="0"/>
              <a:t>You’ll Know This</a:t>
            </a:r>
          </a:p>
          <a:p>
            <a:pPr lvl="1"/>
            <a:r>
              <a:rPr lang="en-CA" dirty="0" smtClean="0"/>
              <a:t>Use scale models and scale diagrams that involve 3D objects</a:t>
            </a:r>
          </a:p>
          <a:p>
            <a:pPr lvl="1"/>
            <a:r>
              <a:rPr lang="en-CA" dirty="0" smtClean="0"/>
              <a:t>Know the math behind the aforementioned stuff</a:t>
            </a:r>
            <a:endParaRPr lang="en-US" dirty="0"/>
          </a:p>
        </p:txBody>
      </p:sp>
    </p:spTree>
    <p:extLst>
      <p:ext uri="{BB962C8B-B14F-4D97-AF65-F5344CB8AC3E}">
        <p14:creationId xmlns:p14="http://schemas.microsoft.com/office/powerpoint/2010/main" val="2002332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 Scale Models and Scale Diagrams</a:t>
            </a:r>
            <a:endParaRPr lang="en-US" dirty="0"/>
          </a:p>
        </p:txBody>
      </p:sp>
      <p:sp>
        <p:nvSpPr>
          <p:cNvPr id="3" name="Content Placeholder 2"/>
          <p:cNvSpPr>
            <a:spLocks noGrp="1"/>
          </p:cNvSpPr>
          <p:nvPr>
            <p:ph idx="1"/>
          </p:nvPr>
        </p:nvSpPr>
        <p:spPr/>
        <p:txBody>
          <a:bodyPr/>
          <a:lstStyle/>
          <a:p>
            <a:r>
              <a:rPr lang="en-CA" dirty="0" smtClean="0"/>
              <a:t>Helen is a chef. She has two frying pans, and OBVIOUSLY the most important question on her mind is, “Are they similar shapes?” What else would you ask about frying pans. Duh.</a:t>
            </a:r>
          </a:p>
        </p:txBody>
      </p:sp>
    </p:spTree>
    <p:extLst>
      <p:ext uri="{BB962C8B-B14F-4D97-AF65-F5344CB8AC3E}">
        <p14:creationId xmlns:p14="http://schemas.microsoft.com/office/powerpoint/2010/main" val="157434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 Scale Models and Scale Diagrams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300821"/>
              </p:ext>
            </p:extLst>
          </p:nvPr>
        </p:nvGraphicFramePr>
        <p:xfrm>
          <a:off x="1023938" y="2286000"/>
          <a:ext cx="9720264" cy="155448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CA" sz="2800" dirty="0" smtClean="0"/>
                        <a:t>Pan</a:t>
                      </a:r>
                      <a:endParaRPr lang="en-US" sz="2800" dirty="0"/>
                    </a:p>
                  </a:txBody>
                  <a:tcPr/>
                </a:tc>
                <a:tc>
                  <a:txBody>
                    <a:bodyPr/>
                    <a:lstStyle/>
                    <a:p>
                      <a:r>
                        <a:rPr lang="en-CA" sz="2800" dirty="0" smtClean="0"/>
                        <a:t>Height</a:t>
                      </a:r>
                      <a:endParaRPr lang="en-US" sz="2800" dirty="0"/>
                    </a:p>
                  </a:txBody>
                  <a:tcPr/>
                </a:tc>
                <a:tc>
                  <a:txBody>
                    <a:bodyPr/>
                    <a:lstStyle/>
                    <a:p>
                      <a:r>
                        <a:rPr lang="en-CA" sz="2800" dirty="0" smtClean="0"/>
                        <a:t>Diameter</a:t>
                      </a:r>
                      <a:endParaRPr lang="en-US" sz="2800" dirty="0"/>
                    </a:p>
                  </a:txBody>
                  <a:tcPr/>
                </a:tc>
                <a:tc>
                  <a:txBody>
                    <a:bodyPr/>
                    <a:lstStyle/>
                    <a:p>
                      <a:r>
                        <a:rPr lang="en-CA" sz="2800" dirty="0" smtClean="0"/>
                        <a:t>Handle Length</a:t>
                      </a:r>
                      <a:endParaRPr lang="en-US" sz="2800" dirty="0"/>
                    </a:p>
                  </a:txBody>
                  <a:tcPr/>
                </a:tc>
              </a:tr>
              <a:tr h="370840">
                <a:tc>
                  <a:txBody>
                    <a:bodyPr/>
                    <a:lstStyle/>
                    <a:p>
                      <a:r>
                        <a:rPr lang="en-CA" sz="2800" dirty="0" smtClean="0"/>
                        <a:t>Big Pan</a:t>
                      </a:r>
                      <a:endParaRPr lang="en-US" sz="2800" dirty="0"/>
                    </a:p>
                  </a:txBody>
                  <a:tcPr/>
                </a:tc>
                <a:tc>
                  <a:txBody>
                    <a:bodyPr/>
                    <a:lstStyle/>
                    <a:p>
                      <a:r>
                        <a:rPr lang="en-CA" sz="2800" dirty="0" smtClean="0"/>
                        <a:t>6 cm</a:t>
                      </a:r>
                      <a:endParaRPr lang="en-US" sz="2800" dirty="0"/>
                    </a:p>
                  </a:txBody>
                  <a:tcPr/>
                </a:tc>
                <a:tc>
                  <a:txBody>
                    <a:bodyPr/>
                    <a:lstStyle/>
                    <a:p>
                      <a:r>
                        <a:rPr lang="en-CA" sz="2800" dirty="0" smtClean="0"/>
                        <a:t>30 cm</a:t>
                      </a:r>
                      <a:endParaRPr lang="en-US" sz="2800" dirty="0"/>
                    </a:p>
                  </a:txBody>
                  <a:tcPr/>
                </a:tc>
                <a:tc>
                  <a:txBody>
                    <a:bodyPr/>
                    <a:lstStyle/>
                    <a:p>
                      <a:r>
                        <a:rPr lang="en-CA" sz="2800" dirty="0" smtClean="0"/>
                        <a:t>24 cm</a:t>
                      </a:r>
                      <a:endParaRPr lang="en-US" sz="2800" dirty="0"/>
                    </a:p>
                  </a:txBody>
                  <a:tcPr/>
                </a:tc>
              </a:tr>
              <a:tr h="370840">
                <a:tc>
                  <a:txBody>
                    <a:bodyPr/>
                    <a:lstStyle/>
                    <a:p>
                      <a:r>
                        <a:rPr lang="en-CA" sz="2800" dirty="0" smtClean="0"/>
                        <a:t>Little Pan</a:t>
                      </a:r>
                      <a:endParaRPr lang="en-US" sz="2800" dirty="0"/>
                    </a:p>
                  </a:txBody>
                  <a:tcPr/>
                </a:tc>
                <a:tc>
                  <a:txBody>
                    <a:bodyPr/>
                    <a:lstStyle/>
                    <a:p>
                      <a:r>
                        <a:rPr lang="en-CA" sz="2800" dirty="0" smtClean="0"/>
                        <a:t>4</a:t>
                      </a:r>
                      <a:r>
                        <a:rPr lang="en-CA" sz="2800" baseline="0" dirty="0" smtClean="0"/>
                        <a:t> cm</a:t>
                      </a:r>
                      <a:endParaRPr lang="en-US" sz="2800" dirty="0"/>
                    </a:p>
                  </a:txBody>
                  <a:tcPr/>
                </a:tc>
                <a:tc>
                  <a:txBody>
                    <a:bodyPr/>
                    <a:lstStyle/>
                    <a:p>
                      <a:r>
                        <a:rPr lang="en-CA" sz="2800" dirty="0" smtClean="0"/>
                        <a:t>20</a:t>
                      </a:r>
                      <a:r>
                        <a:rPr lang="en-CA" sz="2800" baseline="0" dirty="0" smtClean="0"/>
                        <a:t> cm</a:t>
                      </a:r>
                      <a:endParaRPr lang="en-US" sz="2800" dirty="0"/>
                    </a:p>
                  </a:txBody>
                  <a:tcPr/>
                </a:tc>
                <a:tc>
                  <a:txBody>
                    <a:bodyPr/>
                    <a:lstStyle/>
                    <a:p>
                      <a:r>
                        <a:rPr lang="en-CA" sz="2800" dirty="0" smtClean="0"/>
                        <a:t>16 cm</a:t>
                      </a:r>
                      <a:endParaRPr lang="en-US" sz="2800" dirty="0"/>
                    </a:p>
                  </a:txBody>
                  <a:tcPr/>
                </a:tc>
              </a:tr>
            </a:tbl>
          </a:graphicData>
        </a:graphic>
      </p:graphicFrame>
    </p:spTree>
    <p:extLst>
      <p:ext uri="{BB962C8B-B14F-4D97-AF65-F5344CB8AC3E}">
        <p14:creationId xmlns:p14="http://schemas.microsoft.com/office/powerpoint/2010/main" val="3427559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 Scale Models and Scale Diagrams</a:t>
            </a:r>
            <a:endParaRPr lang="en-US" dirty="0"/>
          </a:p>
        </p:txBody>
      </p:sp>
      <p:sp>
        <p:nvSpPr>
          <p:cNvPr id="3" name="Content Placeholder 2"/>
          <p:cNvSpPr>
            <a:spLocks noGrp="1"/>
          </p:cNvSpPr>
          <p:nvPr>
            <p:ph idx="1"/>
          </p:nvPr>
        </p:nvSpPr>
        <p:spPr/>
        <p:txBody>
          <a:bodyPr/>
          <a:lstStyle/>
          <a:p>
            <a:r>
              <a:rPr lang="en-CA" dirty="0" smtClean="0"/>
              <a:t>Okay. So, now that we know the scale factor is 3/2. If the lid handle of the big pan is 9 cm long, how long is the lid handle of the little pan?</a:t>
            </a:r>
            <a:endParaRPr lang="en-US" dirty="0"/>
          </a:p>
        </p:txBody>
      </p:sp>
    </p:spTree>
    <p:extLst>
      <p:ext uri="{BB962C8B-B14F-4D97-AF65-F5344CB8AC3E}">
        <p14:creationId xmlns:p14="http://schemas.microsoft.com/office/powerpoint/2010/main" val="35712120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KARLSTAD Footstool IKEA"/>
          <p:cNvPicPr>
            <a:picLocks noChangeAspect="1" noChangeArrowheads="1"/>
          </p:cNvPicPr>
          <p:nvPr/>
        </p:nvPicPr>
        <p:blipFill rotWithShape="1">
          <a:blip r:embed="rId2">
            <a:extLst>
              <a:ext uri="{28A0092B-C50C-407E-A947-70E740481C1C}">
                <a14:useLocalDpi xmlns:a14="http://schemas.microsoft.com/office/drawing/2010/main" val="0"/>
              </a:ext>
            </a:extLst>
          </a:blip>
          <a:srcRect t="16230" b="16230"/>
          <a:stretch/>
        </p:blipFill>
        <p:spPr bwMode="auto">
          <a:xfrm>
            <a:off x="8543365" y="4545106"/>
            <a:ext cx="3424517" cy="23128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8.5 – Scale Models and Scale Diagrams</a:t>
            </a:r>
            <a:endParaRPr lang="en-US" dirty="0"/>
          </a:p>
        </p:txBody>
      </p:sp>
      <p:sp>
        <p:nvSpPr>
          <p:cNvPr id="3" name="Content Placeholder 2"/>
          <p:cNvSpPr>
            <a:spLocks noGrp="1"/>
          </p:cNvSpPr>
          <p:nvPr>
            <p:ph idx="1"/>
          </p:nvPr>
        </p:nvSpPr>
        <p:spPr/>
        <p:txBody>
          <a:bodyPr/>
          <a:lstStyle/>
          <a:p>
            <a:r>
              <a:rPr lang="en-CA" dirty="0" smtClean="0"/>
              <a:t>I bought the Karlstad from Ikea. </a:t>
            </a:r>
          </a:p>
          <a:p>
            <a:r>
              <a:rPr lang="en-CA" dirty="0" smtClean="0"/>
              <a:t>The instructions are at a scale of 1:15. The dimensions of the diagram are 1.6” x 1.6” x 6”. What are the actual dimensions, (and will I actually use all the screws to build it)?</a:t>
            </a:r>
            <a:endParaRPr lang="en-US" dirty="0"/>
          </a:p>
        </p:txBody>
      </p:sp>
    </p:spTree>
    <p:extLst>
      <p:ext uri="{BB962C8B-B14F-4D97-AF65-F5344CB8AC3E}">
        <p14:creationId xmlns:p14="http://schemas.microsoft.com/office/powerpoint/2010/main" val="4102779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lstStyle/>
          <a:p>
            <a:r>
              <a:rPr lang="en-CA" dirty="0" smtClean="0"/>
              <a:t>Ratio</a:t>
            </a:r>
          </a:p>
          <a:p>
            <a:pPr lvl="1"/>
            <a:r>
              <a:rPr lang="en-CA" dirty="0" smtClean="0"/>
              <a:t>Two values that are related to each other, expressed as #:#</a:t>
            </a:r>
          </a:p>
          <a:p>
            <a:pPr lvl="2"/>
            <a:r>
              <a:rPr lang="en-CA" dirty="0" smtClean="0"/>
              <a:t>3:2</a:t>
            </a:r>
          </a:p>
        </p:txBody>
      </p:sp>
    </p:spTree>
    <p:extLst>
      <p:ext uri="{BB962C8B-B14F-4D97-AF65-F5344CB8AC3E}">
        <p14:creationId xmlns:p14="http://schemas.microsoft.com/office/powerpoint/2010/main" val="1023093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 Scale Models and Scale Diagrams</a:t>
            </a:r>
            <a:endParaRPr lang="en-US" dirty="0"/>
          </a:p>
        </p:txBody>
      </p:sp>
      <p:sp>
        <p:nvSpPr>
          <p:cNvPr id="3" name="Content Placeholder 2"/>
          <p:cNvSpPr>
            <a:spLocks noGrp="1"/>
          </p:cNvSpPr>
          <p:nvPr>
            <p:ph idx="1"/>
          </p:nvPr>
        </p:nvSpPr>
        <p:spPr/>
        <p:txBody>
          <a:bodyPr/>
          <a:lstStyle/>
          <a:p>
            <a:r>
              <a:rPr lang="en-CA" dirty="0" smtClean="0"/>
              <a:t>1. Multiply (because we are getting bigger) by the scale factor. Remember </a:t>
            </a:r>
            <a:r>
              <a:rPr lang="en-CA" dirty="0" err="1" smtClean="0"/>
              <a:t>Diagram:Actual</a:t>
            </a:r>
            <a:r>
              <a:rPr lang="en-CA" dirty="0" smtClean="0"/>
              <a:t>. Do this for each measurement.</a:t>
            </a:r>
          </a:p>
          <a:p>
            <a:endParaRPr lang="en-US" dirty="0"/>
          </a:p>
        </p:txBody>
      </p:sp>
    </p:spTree>
    <p:extLst>
      <p:ext uri="{BB962C8B-B14F-4D97-AF65-F5344CB8AC3E}">
        <p14:creationId xmlns:p14="http://schemas.microsoft.com/office/powerpoint/2010/main" val="4109824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 Scale Models and Scale Diagrams</a:t>
            </a:r>
            <a:endParaRPr lang="en-US" dirty="0"/>
          </a:p>
        </p:txBody>
      </p:sp>
      <p:sp>
        <p:nvSpPr>
          <p:cNvPr id="3" name="Content Placeholder 2"/>
          <p:cNvSpPr>
            <a:spLocks noGrp="1"/>
          </p:cNvSpPr>
          <p:nvPr>
            <p:ph idx="1"/>
          </p:nvPr>
        </p:nvSpPr>
        <p:spPr/>
        <p:txBody>
          <a:bodyPr>
            <a:normAutofit lnSpcReduction="10000"/>
          </a:bodyPr>
          <a:lstStyle/>
          <a:p>
            <a:r>
              <a:rPr lang="en-CA" dirty="0" smtClean="0"/>
              <a:t>My friend Kaylee is working on a project downtown to replace the pipes that contain the wiring for downtown. To do this, she needs to draw diagrams for the city. For her project, she determined that each pipe has to have an inner diameter of 1.5 m, length of 2.5 m, and wall thickness of 0.18 m. How can she create a scale drawing of these pipes?</a:t>
            </a:r>
            <a:endParaRPr lang="en-US" dirty="0"/>
          </a:p>
        </p:txBody>
      </p:sp>
    </p:spTree>
    <p:extLst>
      <p:ext uri="{BB962C8B-B14F-4D97-AF65-F5344CB8AC3E}">
        <p14:creationId xmlns:p14="http://schemas.microsoft.com/office/powerpoint/2010/main" val="1439241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 Scale Models and Scale Diagrams</a:t>
            </a:r>
            <a:endParaRPr lang="en-US" dirty="0"/>
          </a:p>
        </p:txBody>
      </p:sp>
      <p:sp>
        <p:nvSpPr>
          <p:cNvPr id="3" name="Content Placeholder 2"/>
          <p:cNvSpPr>
            <a:spLocks noGrp="1"/>
          </p:cNvSpPr>
          <p:nvPr>
            <p:ph idx="1"/>
          </p:nvPr>
        </p:nvSpPr>
        <p:spPr/>
        <p:txBody>
          <a:bodyPr/>
          <a:lstStyle/>
          <a:p>
            <a:r>
              <a:rPr lang="en-CA" dirty="0" smtClean="0"/>
              <a:t>Choose a “view.” (Or views)</a:t>
            </a:r>
          </a:p>
          <a:p>
            <a:r>
              <a:rPr lang="en-CA" dirty="0" smtClean="0"/>
              <a:t>Find an appropriate scale factor.</a:t>
            </a:r>
          </a:p>
          <a:p>
            <a:r>
              <a:rPr lang="en-CA" dirty="0" smtClean="0"/>
              <a:t>Draw.</a:t>
            </a:r>
            <a:endParaRPr lang="en-US" dirty="0"/>
          </a:p>
        </p:txBody>
      </p:sp>
    </p:spTree>
    <p:extLst>
      <p:ext uri="{BB962C8B-B14F-4D97-AF65-F5344CB8AC3E}">
        <p14:creationId xmlns:p14="http://schemas.microsoft.com/office/powerpoint/2010/main" val="3247701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8.6 – Scale Drawing of 3D Objects</a:t>
            </a:r>
            <a:endParaRPr lang="en-US" dirty="0"/>
          </a:p>
        </p:txBody>
      </p:sp>
      <p:sp>
        <p:nvSpPr>
          <p:cNvPr id="3" name="Content Placeholder 2"/>
          <p:cNvSpPr>
            <a:spLocks noGrp="1"/>
          </p:cNvSpPr>
          <p:nvPr>
            <p:ph idx="1"/>
          </p:nvPr>
        </p:nvSpPr>
        <p:spPr/>
        <p:txBody>
          <a:bodyPr/>
          <a:lstStyle/>
          <a:p>
            <a:r>
              <a:rPr lang="en-CA" dirty="0" smtClean="0"/>
              <a:t>You’ll Know:</a:t>
            </a:r>
          </a:p>
          <a:p>
            <a:pPr lvl="1"/>
            <a:r>
              <a:rPr lang="en-CA" dirty="0" smtClean="0"/>
              <a:t>How to solve problems with scale factor, surface area, and volume.</a:t>
            </a:r>
            <a:endParaRPr lang="en-US" dirty="0"/>
          </a:p>
        </p:txBody>
      </p:sp>
    </p:spTree>
    <p:extLst>
      <p:ext uri="{BB962C8B-B14F-4D97-AF65-F5344CB8AC3E}">
        <p14:creationId xmlns:p14="http://schemas.microsoft.com/office/powerpoint/2010/main" val="1895282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http://www.101qs.com/3043</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798589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p:sp>
        <p:nvSpPr>
          <p:cNvPr id="3" name="Content Placeholder 2"/>
          <p:cNvSpPr>
            <a:spLocks noGrp="1"/>
          </p:cNvSpPr>
          <p:nvPr>
            <p:ph idx="1"/>
          </p:nvPr>
        </p:nvSpPr>
        <p:spPr/>
        <p:txBody>
          <a:bodyPr/>
          <a:lstStyle/>
          <a:p>
            <a:r>
              <a:rPr lang="en-CA" dirty="0" err="1" smtClean="0"/>
              <a:t>Lindt</a:t>
            </a:r>
            <a:r>
              <a:rPr lang="en-CA" dirty="0" smtClean="0"/>
              <a:t> wants to build a replica of the Pyramid of Giza in Vegas made completely out of chocolate. The space they have is restricted to 6 m by 6m and 3.5 m high. Keep in mind that they need a 1 m clearance path all the way around.</a:t>
            </a:r>
            <a:endParaRPr lang="en-US" dirty="0"/>
          </a:p>
        </p:txBody>
      </p:sp>
    </p:spTree>
    <p:extLst>
      <p:ext uri="{BB962C8B-B14F-4D97-AF65-F5344CB8AC3E}">
        <p14:creationId xmlns:p14="http://schemas.microsoft.com/office/powerpoint/2010/main" val="31558185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p:sp>
        <p:nvSpPr>
          <p:cNvPr id="3" name="Content Placeholder 2"/>
          <p:cNvSpPr>
            <a:spLocks noGrp="1"/>
          </p:cNvSpPr>
          <p:nvPr>
            <p:ph idx="1"/>
          </p:nvPr>
        </p:nvSpPr>
        <p:spPr/>
        <p:txBody>
          <a:bodyPr/>
          <a:lstStyle/>
          <a:p>
            <a:r>
              <a:rPr lang="en-CA" dirty="0" smtClean="0"/>
              <a:t>The actual size of the pyramid is 146.6 m high, 186.4 m slant, and 230.4 m base length.</a:t>
            </a:r>
          </a:p>
          <a:p>
            <a:r>
              <a:rPr lang="en-CA" dirty="0" smtClean="0"/>
              <a:t>What scale factor should </a:t>
            </a:r>
            <a:r>
              <a:rPr lang="en-CA" dirty="0" err="1" smtClean="0"/>
              <a:t>Lindt</a:t>
            </a:r>
            <a:r>
              <a:rPr lang="en-CA" dirty="0" smtClean="0"/>
              <a:t> use?</a:t>
            </a:r>
            <a:endParaRPr lang="en-US" dirty="0"/>
          </a:p>
        </p:txBody>
      </p:sp>
    </p:spTree>
    <p:extLst>
      <p:ext uri="{BB962C8B-B14F-4D97-AF65-F5344CB8AC3E}">
        <p14:creationId xmlns:p14="http://schemas.microsoft.com/office/powerpoint/2010/main" val="387282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p:sp>
        <p:nvSpPr>
          <p:cNvPr id="3" name="Content Placeholder 2"/>
          <p:cNvSpPr>
            <a:spLocks noGrp="1"/>
          </p:cNvSpPr>
          <p:nvPr>
            <p:ph idx="1"/>
          </p:nvPr>
        </p:nvSpPr>
        <p:spPr/>
        <p:txBody>
          <a:bodyPr/>
          <a:lstStyle/>
          <a:p>
            <a:r>
              <a:rPr lang="en-CA" dirty="0" smtClean="0"/>
              <a:t>1. Draw a diagram.</a:t>
            </a:r>
            <a:endParaRPr lang="en-US" dirty="0"/>
          </a:p>
        </p:txBody>
      </p:sp>
    </p:spTree>
    <p:extLst>
      <p:ext uri="{BB962C8B-B14F-4D97-AF65-F5344CB8AC3E}">
        <p14:creationId xmlns:p14="http://schemas.microsoft.com/office/powerpoint/2010/main" val="3863552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p:sp>
        <p:nvSpPr>
          <p:cNvPr id="3" name="Content Placeholder 2"/>
          <p:cNvSpPr>
            <a:spLocks noGrp="1"/>
          </p:cNvSpPr>
          <p:nvPr>
            <p:ph idx="1"/>
          </p:nvPr>
        </p:nvSpPr>
        <p:spPr/>
        <p:txBody>
          <a:bodyPr/>
          <a:lstStyle/>
          <a:p>
            <a:r>
              <a:rPr lang="en-CA" dirty="0" smtClean="0"/>
              <a:t>2. Compare the values you have in common to find scale factor.</a:t>
            </a:r>
          </a:p>
          <a:p>
            <a:r>
              <a:rPr lang="en-CA" dirty="0" smtClean="0"/>
              <a:t>In this case, compare the base side length.</a:t>
            </a:r>
          </a:p>
          <a:p>
            <a:r>
              <a:rPr lang="en-CA" dirty="0" smtClean="0"/>
              <a:t>k = </a:t>
            </a:r>
            <a:r>
              <a:rPr lang="en-CA" u="sng" dirty="0" smtClean="0"/>
              <a:t>original</a:t>
            </a:r>
          </a:p>
          <a:p>
            <a:r>
              <a:rPr lang="en-CA" dirty="0" smtClean="0"/>
              <a:t>       replica</a:t>
            </a:r>
            <a:endParaRPr lang="en-US" dirty="0"/>
          </a:p>
        </p:txBody>
      </p:sp>
    </p:spTree>
    <p:extLst>
      <p:ext uri="{BB962C8B-B14F-4D97-AF65-F5344CB8AC3E}">
        <p14:creationId xmlns:p14="http://schemas.microsoft.com/office/powerpoint/2010/main" val="2994456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p:sp>
        <p:nvSpPr>
          <p:cNvPr id="3" name="Content Placeholder 2"/>
          <p:cNvSpPr>
            <a:spLocks noGrp="1"/>
          </p:cNvSpPr>
          <p:nvPr>
            <p:ph idx="1"/>
          </p:nvPr>
        </p:nvSpPr>
        <p:spPr/>
        <p:txBody>
          <a:bodyPr/>
          <a:lstStyle/>
          <a:p>
            <a:r>
              <a:rPr lang="en-CA" dirty="0" smtClean="0"/>
              <a:t>3. Use your scale factor on the other dimensions.</a:t>
            </a:r>
            <a:endParaRPr lang="en-US" dirty="0"/>
          </a:p>
        </p:txBody>
      </p:sp>
    </p:spTree>
    <p:extLst>
      <p:ext uri="{BB962C8B-B14F-4D97-AF65-F5344CB8AC3E}">
        <p14:creationId xmlns:p14="http://schemas.microsoft.com/office/powerpoint/2010/main" val="286986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Slope Formula</a:t>
            </a:r>
          </a:p>
          <a:p>
            <a:pPr lvl="1"/>
            <a:r>
              <a:rPr lang="en-CA" dirty="0" smtClean="0"/>
              <a:t>Pick your two points and find the coordinates</a:t>
            </a:r>
          </a:p>
          <a:p>
            <a:pPr lvl="1"/>
            <a:r>
              <a:rPr lang="en-CA" dirty="0" smtClean="0"/>
              <a:t>Decide which one is Point 1 and which one is Point 2</a:t>
            </a:r>
          </a:p>
          <a:p>
            <a:pPr lvl="1"/>
            <a:r>
              <a:rPr lang="en-CA" dirty="0" smtClean="0"/>
              <a:t>Use your coordinates in the slope formula</a:t>
            </a:r>
          </a:p>
          <a:p>
            <a:pPr lvl="1"/>
            <a:r>
              <a:rPr lang="en-CA" dirty="0" smtClean="0"/>
              <a:t>DO NOT MIX UP THE ORDER OF YOUR POINTS OR BAD THINGS WILL HAPPEN</a:t>
            </a:r>
          </a:p>
          <a:p>
            <a:pPr lvl="1"/>
            <a:r>
              <a:rPr lang="en-CA" dirty="0" smtClean="0"/>
              <a:t>Remember your units (if applicable)</a:t>
            </a:r>
          </a:p>
          <a:p>
            <a:pPr lvl="1"/>
            <a:endParaRPr lang="en-US" dirty="0"/>
          </a:p>
        </p:txBody>
      </p:sp>
    </p:spTree>
    <p:extLst>
      <p:ext uri="{BB962C8B-B14F-4D97-AF65-F5344CB8AC3E}">
        <p14:creationId xmlns:p14="http://schemas.microsoft.com/office/powerpoint/2010/main" val="32028361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If the sculpture was only chocolate covered, how much chocolate would they need?</a:t>
            </a:r>
          </a:p>
          <a:p>
            <a:r>
              <a:rPr lang="en-CA" dirty="0" smtClean="0"/>
              <a:t>Two routes: </a:t>
            </a:r>
          </a:p>
          <a:p>
            <a:r>
              <a:rPr lang="en-CA" dirty="0" smtClean="0"/>
              <a:t>Calculate the surface area of the original and divide by k squared.</a:t>
            </a:r>
          </a:p>
          <a:p>
            <a:r>
              <a:rPr lang="en-CA" dirty="0" smtClean="0"/>
              <a:t>OR Use your new dimensions to calculate the surface area.</a:t>
            </a:r>
          </a:p>
        </p:txBody>
      </p:sp>
    </p:spTree>
    <p:extLst>
      <p:ext uri="{BB962C8B-B14F-4D97-AF65-F5344CB8AC3E}">
        <p14:creationId xmlns:p14="http://schemas.microsoft.com/office/powerpoint/2010/main" val="380956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CA" dirty="0" smtClean="0"/>
                  <a:t>Two water balloons are inflated. The smaller balloon has a capacity of </a:t>
                </a:r>
                <a14:m>
                  <m:oMath xmlns:m="http://schemas.openxmlformats.org/officeDocument/2006/math">
                    <m:r>
                      <a:rPr lang="en-CA" b="0" i="1" smtClean="0">
                        <a:latin typeface="Cambria Math" panose="02040503050406030204" pitchFamily="18" charset="0"/>
                      </a:rPr>
                      <m:t>140.0 </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𝑐𝑚</m:t>
                        </m:r>
                      </m:e>
                      <m:sup>
                        <m:r>
                          <a:rPr lang="en-CA" b="0" i="1" smtClean="0">
                            <a:latin typeface="Cambria Math" panose="02040503050406030204" pitchFamily="18" charset="0"/>
                          </a:rPr>
                          <m:t>3</m:t>
                        </m:r>
                      </m:sup>
                    </m:sSup>
                    <m:r>
                      <a:rPr lang="en-CA" b="0" i="1" smtClean="0">
                        <a:latin typeface="Cambria Math" panose="02040503050406030204" pitchFamily="18" charset="0"/>
                      </a:rPr>
                      <m:t>.</m:t>
                    </m:r>
                  </m:oMath>
                </a14:m>
                <a:r>
                  <a:rPr lang="en-US" dirty="0" smtClean="0"/>
                  <a:t> The larger balloon has a capacity of 472.5 </a:t>
                </a:r>
                <a14:m>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𝑐𝑚</m:t>
                        </m:r>
                      </m:e>
                      <m:sup>
                        <m:r>
                          <a:rPr lang="en-CA" i="1">
                            <a:latin typeface="Cambria Math" panose="02040503050406030204" pitchFamily="18" charset="0"/>
                          </a:rPr>
                          <m:t>3</m:t>
                        </m:r>
                      </m:sup>
                    </m:sSup>
                  </m:oMath>
                </a14:m>
                <a:r>
                  <a:rPr lang="en-US" dirty="0" smtClean="0"/>
                  <a:t>. Both are filled with water at the same rate.  How many times longer will it take to fill the larger one?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55" t="-4242"/>
                </a:stretch>
              </a:blipFill>
            </p:spPr>
            <p:txBody>
              <a:bodyPr/>
              <a:lstStyle/>
              <a:p>
                <a:r>
                  <a:rPr lang="en-US">
                    <a:noFill/>
                  </a:rPr>
                  <a:t> </a:t>
                </a:r>
              </a:p>
            </p:txBody>
          </p:sp>
        </mc:Fallback>
      </mc:AlternateContent>
    </p:spTree>
    <p:extLst>
      <p:ext uri="{BB962C8B-B14F-4D97-AF65-F5344CB8AC3E}">
        <p14:creationId xmlns:p14="http://schemas.microsoft.com/office/powerpoint/2010/main" val="1163669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8.6 – Scale Drawing of 3D Objects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CA" dirty="0" smtClean="0"/>
                  <a:t>Divide the volume of the larger balloon by the volume of the smaller balloon. This will give your scale factor for volume (</a:t>
                </a:r>
                <a14:m>
                  <m:oMath xmlns:m="http://schemas.openxmlformats.org/officeDocument/2006/math">
                    <m:sSup>
                      <m:sSupPr>
                        <m:ctrlPr>
                          <a:rPr lang="en-CA" i="1" smtClean="0">
                            <a:latin typeface="Cambria Math" panose="02040503050406030204" pitchFamily="18" charset="0"/>
                          </a:rPr>
                        </m:ctrlPr>
                      </m:sSupPr>
                      <m:e>
                        <m:r>
                          <a:rPr lang="en-CA" b="0" i="1" smtClean="0">
                            <a:latin typeface="Cambria Math" panose="02040503050406030204" pitchFamily="18" charset="0"/>
                          </a:rPr>
                          <m:t>𝑘</m:t>
                        </m:r>
                      </m:e>
                      <m:sup>
                        <m:r>
                          <a:rPr lang="en-CA" b="0" i="1" smtClean="0">
                            <a:latin typeface="Cambria Math" panose="02040503050406030204" pitchFamily="18" charset="0"/>
                          </a:rPr>
                          <m:t>3</m:t>
                        </m:r>
                      </m:sup>
                    </m:sSup>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55" t="-4242" r="-2759"/>
                </a:stretch>
              </a:blipFill>
            </p:spPr>
            <p:txBody>
              <a:bodyPr/>
              <a:lstStyle/>
              <a:p>
                <a:r>
                  <a:rPr lang="en-US">
                    <a:noFill/>
                  </a:rPr>
                  <a:t> </a:t>
                </a:r>
              </a:p>
            </p:txBody>
          </p:sp>
        </mc:Fallback>
      </mc:AlternateContent>
    </p:spTree>
    <p:extLst>
      <p:ext uri="{BB962C8B-B14F-4D97-AF65-F5344CB8AC3E}">
        <p14:creationId xmlns:p14="http://schemas.microsoft.com/office/powerpoint/2010/main" val="41192593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8.6 – Scale Drawings of 3d Objects</a:t>
            </a:r>
            <a:endParaRPr lang="en-US" dirty="0"/>
          </a:p>
        </p:txBody>
      </p:sp>
      <p:sp>
        <p:nvSpPr>
          <p:cNvPr id="3" name="Content Placeholder 2"/>
          <p:cNvSpPr>
            <a:spLocks noGrp="1"/>
          </p:cNvSpPr>
          <p:nvPr>
            <p:ph idx="1"/>
          </p:nvPr>
        </p:nvSpPr>
        <p:spPr/>
        <p:txBody>
          <a:bodyPr/>
          <a:lstStyle/>
          <a:p>
            <a:r>
              <a:rPr lang="en-CA" dirty="0" smtClean="0"/>
              <a:t>How many times larger is the radius of each? (Take the cube root of the scale factor for the linear scale factor.)</a:t>
            </a:r>
            <a:endParaRPr lang="en-US" dirty="0"/>
          </a:p>
        </p:txBody>
      </p:sp>
    </p:spTree>
    <p:extLst>
      <p:ext uri="{BB962C8B-B14F-4D97-AF65-F5344CB8AC3E}">
        <p14:creationId xmlns:p14="http://schemas.microsoft.com/office/powerpoint/2010/main" val="31750243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CA" dirty="0" smtClean="0"/>
              <a:t>Remember that when you are trying to decide if you find the linear scale factor, the square scale factor, or the cubed scale factor, look at the units you are using.</a:t>
            </a:r>
          </a:p>
          <a:p>
            <a:pPr marL="0" indent="0">
              <a:buNone/>
            </a:pPr>
            <a:r>
              <a:rPr lang="en-CA" dirty="0" smtClean="0"/>
              <a:t>You can also remember that linear measurements are just k. Area is squared. Volume is cubed.</a:t>
            </a:r>
            <a:endParaRPr lang="en-US" dirty="0"/>
          </a:p>
        </p:txBody>
      </p:sp>
    </p:spTree>
    <p:extLst>
      <p:ext uri="{BB962C8B-B14F-4D97-AF65-F5344CB8AC3E}">
        <p14:creationId xmlns:p14="http://schemas.microsoft.com/office/powerpoint/2010/main" val="11205443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Announcements</a:t>
            </a:r>
            <a:endParaRPr lang="en-US" dirty="0"/>
          </a:p>
        </p:txBody>
      </p:sp>
      <p:sp>
        <p:nvSpPr>
          <p:cNvPr id="3" name="Content Placeholder 2"/>
          <p:cNvSpPr>
            <a:spLocks noGrp="1"/>
          </p:cNvSpPr>
          <p:nvPr>
            <p:ph idx="1"/>
          </p:nvPr>
        </p:nvSpPr>
        <p:spPr/>
        <p:txBody>
          <a:bodyPr>
            <a:normAutofit/>
          </a:bodyPr>
          <a:lstStyle/>
          <a:p>
            <a:r>
              <a:rPr lang="en-CA" dirty="0" smtClean="0"/>
              <a:t>Quiz on Feb. 12</a:t>
            </a:r>
          </a:p>
          <a:p>
            <a:r>
              <a:rPr lang="en-CA" dirty="0" smtClean="0"/>
              <a:t>Review of Feb. 12</a:t>
            </a:r>
          </a:p>
          <a:p>
            <a:r>
              <a:rPr lang="en-CA" dirty="0" smtClean="0"/>
              <a:t>Exam on Feb. 13</a:t>
            </a:r>
          </a:p>
          <a:p>
            <a:r>
              <a:rPr lang="en-CA" dirty="0" smtClean="0"/>
              <a:t>Project due on Feb. 23 (go get a handout when you</a:t>
            </a:r>
            <a:r>
              <a:rPr lang="en-US" dirty="0" smtClean="0"/>
              <a:t> finish your quiz)</a:t>
            </a:r>
            <a:endParaRPr lang="en-CA" dirty="0" smtClean="0"/>
          </a:p>
        </p:txBody>
      </p:sp>
    </p:spTree>
    <p:extLst>
      <p:ext uri="{BB962C8B-B14F-4D97-AF65-F5344CB8AC3E}">
        <p14:creationId xmlns:p14="http://schemas.microsoft.com/office/powerpoint/2010/main" val="381946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CA" dirty="0" smtClean="0"/>
                  <a:t>Slope Formula	</a:t>
                </a:r>
                <a:r>
                  <a:rPr lang="en-CA" dirty="0" smtClean="0">
                    <a:sym typeface="Wingdings" panose="05000000000000000000" pitchFamily="2" charset="2"/>
                  </a:rPr>
                  <a:t> </a:t>
                </a:r>
                <a:r>
                  <a:rPr lang="en-CA" dirty="0" smtClean="0"/>
                  <a:t>Try with (5, 7) and (3, -4)</a:t>
                </a:r>
                <a:endParaRPr lang="en-US" dirty="0" smtClean="0"/>
              </a:p>
              <a:p>
                <a14:m>
                  <m:oMath xmlns:m="http://schemas.openxmlformats.org/officeDocument/2006/math">
                    <m:r>
                      <a:rPr lang="en-CA" b="0" i="1" smtClean="0">
                        <a:latin typeface="Cambria Math" panose="02040503050406030204" pitchFamily="18" charset="0"/>
                      </a:rPr>
                      <m:t>𝑚</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2</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1</m:t>
                            </m:r>
                          </m:sub>
                        </m:sSub>
                        <m:r>
                          <a:rPr lang="en-CA" b="0" i="1" smtClean="0">
                            <a:latin typeface="Cambria Math" panose="02040503050406030204" pitchFamily="18" charset="0"/>
                          </a:rPr>
                          <m:t>)</m:t>
                        </m:r>
                      </m:num>
                      <m:den>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2</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1</m:t>
                            </m:r>
                          </m:sub>
                        </m:sSub>
                        <m:r>
                          <a:rPr lang="en-CA" b="0" i="1" smtClean="0">
                            <a:latin typeface="Cambria Math" panose="02040503050406030204" pitchFamily="18" charset="0"/>
                          </a:rPr>
                          <m:t>)</m:t>
                        </m:r>
                      </m:den>
                    </m:f>
                  </m:oMath>
                </a14:m>
                <a:endParaRPr lang="en-CA"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4" t="-4545" r="-502"/>
                </a:stretch>
              </a:blipFill>
            </p:spPr>
            <p:txBody>
              <a:bodyPr/>
              <a:lstStyle/>
              <a:p>
                <a:r>
                  <a:rPr lang="en-US">
                    <a:noFill/>
                  </a:rPr>
                  <a:t> </a:t>
                </a:r>
              </a:p>
            </p:txBody>
          </p:sp>
        </mc:Fallback>
      </mc:AlternateContent>
    </p:spTree>
    <p:extLst>
      <p:ext uri="{BB962C8B-B14F-4D97-AF65-F5344CB8AC3E}">
        <p14:creationId xmlns:p14="http://schemas.microsoft.com/office/powerpoint/2010/main" val="1879492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8.0 - Review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CA" dirty="0" smtClean="0"/>
                  <a:t>Surface Area Formulas</a:t>
                </a:r>
              </a:p>
              <a:p>
                <a:pPr lvl="1"/>
                <a:r>
                  <a:rPr lang="en-CA" dirty="0" smtClean="0"/>
                  <a:t>Rectangular Prism</a:t>
                </a:r>
              </a:p>
              <a:p>
                <a:pPr lvl="2"/>
                <a14:m>
                  <m:oMath xmlns:m="http://schemas.openxmlformats.org/officeDocument/2006/math">
                    <m:r>
                      <a:rPr lang="en-CA" b="0" i="1" smtClean="0">
                        <a:latin typeface="Cambria Math" panose="02040503050406030204" pitchFamily="18" charset="0"/>
                      </a:rPr>
                      <m:t>𝑆𝐴</m:t>
                    </m:r>
                    <m:r>
                      <a:rPr lang="en-CA" b="0" i="1" smtClean="0">
                        <a:latin typeface="Cambria Math" panose="02040503050406030204" pitchFamily="18" charset="0"/>
                      </a:rPr>
                      <m:t>=2</m:t>
                    </m:r>
                    <m:r>
                      <a:rPr lang="en-CA" b="0" i="1" smtClean="0">
                        <a:latin typeface="Cambria Math" panose="02040503050406030204" pitchFamily="18" charset="0"/>
                      </a:rPr>
                      <m:t>𝑙𝑤</m:t>
                    </m:r>
                    <m:r>
                      <a:rPr lang="en-CA" b="0" i="1" smtClean="0">
                        <a:latin typeface="Cambria Math" panose="02040503050406030204" pitchFamily="18" charset="0"/>
                      </a:rPr>
                      <m:t>+2</m:t>
                    </m:r>
                    <m:r>
                      <a:rPr lang="en-CA" b="0" i="1" smtClean="0">
                        <a:latin typeface="Cambria Math" panose="02040503050406030204" pitchFamily="18" charset="0"/>
                      </a:rPr>
                      <m:t>𝑙h</m:t>
                    </m:r>
                    <m:r>
                      <a:rPr lang="en-CA" b="0" i="1" smtClean="0">
                        <a:latin typeface="Cambria Math" panose="02040503050406030204" pitchFamily="18" charset="0"/>
                      </a:rPr>
                      <m:t>+2</m:t>
                    </m:r>
                    <m:r>
                      <a:rPr lang="en-CA" b="0" i="1" smtClean="0">
                        <a:latin typeface="Cambria Math" panose="02040503050406030204" pitchFamily="18" charset="0"/>
                      </a:rPr>
                      <m:t>𝑤h</m:t>
                    </m:r>
                  </m:oMath>
                </a14:m>
                <a:endParaRPr lang="en-CA" dirty="0" smtClean="0"/>
              </a:p>
              <a:p>
                <a:pPr lvl="1"/>
                <a:r>
                  <a:rPr lang="en-CA" dirty="0" smtClean="0"/>
                  <a:t>Cylinder</a:t>
                </a:r>
              </a:p>
              <a:p>
                <a:pPr lvl="2"/>
                <a14:m>
                  <m:oMath xmlns:m="http://schemas.openxmlformats.org/officeDocument/2006/math">
                    <m:r>
                      <a:rPr lang="en-CA" b="0" i="1" smtClean="0">
                        <a:latin typeface="Cambria Math" panose="02040503050406030204" pitchFamily="18" charset="0"/>
                      </a:rPr>
                      <m:t>𝑆𝐴</m:t>
                    </m:r>
                    <m:r>
                      <a:rPr lang="en-CA" b="0" i="1" smtClean="0">
                        <a:latin typeface="Cambria Math" panose="02040503050406030204" pitchFamily="18" charset="0"/>
                      </a:rPr>
                      <m:t>=2</m:t>
                    </m:r>
                    <m:r>
                      <a:rPr lang="en-CA" b="0" i="1" smtClean="0">
                        <a:latin typeface="Cambria Math" panose="02040503050406030204" pitchFamily="18" charset="0"/>
                        <a:ea typeface="Cambria Math" panose="02040503050406030204" pitchFamily="18" charset="0"/>
                      </a:rPr>
                      <m:t>𝜋</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𝑟</m:t>
                        </m:r>
                      </m:e>
                      <m:sup>
                        <m:r>
                          <a:rPr lang="en-CA" b="0" i="1" smtClean="0">
                            <a:latin typeface="Cambria Math" panose="02040503050406030204" pitchFamily="18" charset="0"/>
                            <a:ea typeface="Cambria Math" panose="02040503050406030204" pitchFamily="18" charset="0"/>
                          </a:rPr>
                          <m:t>2</m:t>
                        </m:r>
                      </m:sup>
                    </m:sSup>
                    <m:r>
                      <a:rPr lang="en-CA" b="0" i="1" smtClean="0">
                        <a:latin typeface="Cambria Math" panose="02040503050406030204" pitchFamily="18" charset="0"/>
                        <a:ea typeface="Cambria Math" panose="02040503050406030204" pitchFamily="18" charset="0"/>
                      </a:rPr>
                      <m:t>+2</m:t>
                    </m:r>
                    <m:r>
                      <a:rPr lang="en-CA" b="0" i="1" smtClean="0">
                        <a:latin typeface="Cambria Math" panose="02040503050406030204" pitchFamily="18" charset="0"/>
                        <a:ea typeface="Cambria Math" panose="02040503050406030204" pitchFamily="18" charset="0"/>
                      </a:rPr>
                      <m:t>𝜋</m:t>
                    </m:r>
                    <m:r>
                      <a:rPr lang="en-CA" b="0" i="1" smtClean="0">
                        <a:latin typeface="Cambria Math" panose="02040503050406030204" pitchFamily="18" charset="0"/>
                        <a:ea typeface="Cambria Math" panose="02040503050406030204" pitchFamily="18" charset="0"/>
                      </a:rPr>
                      <m:t>𝑑h</m:t>
                    </m:r>
                  </m:oMath>
                </a14:m>
                <a:endParaRPr lang="en-US" dirty="0" smtClean="0"/>
              </a:p>
              <a:p>
                <a:pPr lvl="1"/>
                <a:r>
                  <a:rPr lang="en-CA" dirty="0" smtClean="0"/>
                  <a:t>Cube</a:t>
                </a:r>
              </a:p>
              <a:p>
                <a:pPr lvl="2"/>
                <a14:m>
                  <m:oMath xmlns:m="http://schemas.openxmlformats.org/officeDocument/2006/math">
                    <m:r>
                      <a:rPr lang="en-CA" b="0" i="1" smtClean="0">
                        <a:latin typeface="Cambria Math" panose="02040503050406030204" pitchFamily="18" charset="0"/>
                      </a:rPr>
                      <m:t>𝑆𝐴</m:t>
                    </m:r>
                    <m:r>
                      <a:rPr lang="en-CA" b="0" i="1" smtClean="0">
                        <a:latin typeface="Cambria Math" panose="02040503050406030204" pitchFamily="18" charset="0"/>
                      </a:rPr>
                      <m:t>=6</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𝑠</m:t>
                        </m:r>
                      </m:e>
                      <m:sup>
                        <m:r>
                          <a:rPr lang="en-CA" b="0" i="1" smtClean="0">
                            <a:latin typeface="Cambria Math" panose="02040503050406030204" pitchFamily="18" charset="0"/>
                          </a:rPr>
                          <m:t>2</m:t>
                        </m:r>
                      </m:sup>
                    </m:sSup>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4" t="-5606"/>
                </a:stretch>
              </a:blipFill>
            </p:spPr>
            <p:txBody>
              <a:bodyPr/>
              <a:lstStyle/>
              <a:p>
                <a:r>
                  <a:rPr lang="en-US">
                    <a:noFill/>
                  </a:rPr>
                  <a:t> </a:t>
                </a:r>
              </a:p>
            </p:txBody>
          </p:sp>
        </mc:Fallback>
      </mc:AlternateContent>
    </p:spTree>
    <p:extLst>
      <p:ext uri="{BB962C8B-B14F-4D97-AF65-F5344CB8AC3E}">
        <p14:creationId xmlns:p14="http://schemas.microsoft.com/office/powerpoint/2010/main" val="2221925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5BAE1641419488CB5560CBDCD9B30" ma:contentTypeVersion="0" ma:contentTypeDescription="Create a new document." ma:contentTypeScope="" ma:versionID="6043b35fbeace8ed0366a3a9941c624f">
  <xsd:schema xmlns:xsd="http://www.w3.org/2001/XMLSchema" xmlns:xs="http://www.w3.org/2001/XMLSchema" xmlns:p="http://schemas.microsoft.com/office/2006/metadata/properties" targetNamespace="http://schemas.microsoft.com/office/2006/metadata/properties" ma:root="true" ma:fieldsID="e8ce9a4642fb7937e503d36b01671c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6EC421-D63D-44B9-AFF1-E3C3252AA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8D9756D-8765-4B54-8CEF-3D03B1C0E91C}">
  <ds:schemaRefs>
    <ds:schemaRef ds:uri="http://schemas.microsoft.com/sharepoint/v3/contenttype/forms"/>
  </ds:schemaRefs>
</ds:datastoreItem>
</file>

<file path=customXml/itemProps3.xml><?xml version="1.0" encoding="utf-8"?>
<ds:datastoreItem xmlns:ds="http://schemas.openxmlformats.org/officeDocument/2006/customXml" ds:itemID="{AB23AF57-2A27-4B4F-A9B5-54B69B3A4C9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5573</TotalTime>
  <Words>2480</Words>
  <Application>Microsoft Office PowerPoint</Application>
  <PresentationFormat>Widescreen</PresentationFormat>
  <Paragraphs>262</Paragraphs>
  <Slides>75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Cambria Math</vt:lpstr>
      <vt:lpstr>Tw Cen MT</vt:lpstr>
      <vt:lpstr>Tw Cen MT Condensed</vt:lpstr>
      <vt:lpstr>Wingdings</vt:lpstr>
      <vt:lpstr>Wingdings 3</vt:lpstr>
      <vt:lpstr>Integral</vt:lpstr>
      <vt:lpstr>Unit 1: Proportional Reasoning</vt:lpstr>
      <vt:lpstr>8.0 - Review</vt:lpstr>
      <vt:lpstr>8.0 - REview</vt:lpstr>
      <vt:lpstr>8.0 - REview</vt:lpstr>
      <vt:lpstr>8.0 - Review</vt:lpstr>
      <vt:lpstr>8.0 - Review</vt:lpstr>
      <vt:lpstr>8.0 - Review</vt:lpstr>
      <vt:lpstr>8.0 - Review</vt:lpstr>
      <vt:lpstr>8.0 - Review</vt:lpstr>
      <vt:lpstr>8.0 - Review</vt:lpstr>
      <vt:lpstr>8.0 - Review</vt:lpstr>
      <vt:lpstr>8.0 - Review</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8.1 – Comparing and Interpreting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8.2 – Solving Problems that Involve Rates</vt:lpstr>
      <vt:lpstr>Quiz Announcement</vt:lpstr>
      <vt:lpstr>8.3 – Scale Diagrams</vt:lpstr>
      <vt:lpstr>8.3 – Scale Diagrams</vt:lpstr>
      <vt:lpstr>8.3 – Scale Diagrams</vt:lpstr>
      <vt:lpstr>8.3 – Scale Diagrams</vt:lpstr>
      <vt:lpstr>8.3 – Scale Diagrams</vt:lpstr>
      <vt:lpstr>8.3 – Scale Diagrams</vt:lpstr>
      <vt:lpstr>8.3 – Scale Diagrams</vt:lpstr>
      <vt:lpstr>8.3 – Scale Diagrams</vt:lpstr>
      <vt:lpstr>8.3 – Scale Diagrams</vt:lpstr>
      <vt:lpstr>8.3 – Scale Diagrams</vt:lpstr>
      <vt:lpstr>Need To Know</vt:lpstr>
      <vt:lpstr>8.4 – Scale Factors and Areas</vt:lpstr>
      <vt:lpstr>8.4 – Scale Factors and Areas</vt:lpstr>
      <vt:lpstr>8.4 – Scale Factors and Areas</vt:lpstr>
      <vt:lpstr>8.4 – Scale Factors and Areas</vt:lpstr>
      <vt:lpstr>8.4 – Scale Factors and Areas</vt:lpstr>
      <vt:lpstr>8.4 – Scale Factors and Areas</vt:lpstr>
      <vt:lpstr>8.5 – Scale Models and Scale Diagrams</vt:lpstr>
      <vt:lpstr>8.5 – Scale Models and Scale Diagrams</vt:lpstr>
      <vt:lpstr>8.5 – Scale Models and Scale Diagrams</vt:lpstr>
      <vt:lpstr>8.5 – Scale Models and Scale Diagrams</vt:lpstr>
      <vt:lpstr>8.5 – Scale Models and Scale Diagrams</vt:lpstr>
      <vt:lpstr>8.5 – Scale Models and Scale Diagrams</vt:lpstr>
      <vt:lpstr>8.5 – Scale Models and Scale Diagrams</vt:lpstr>
      <vt:lpstr>8.5 – Scale Models and Scale Diagrams</vt:lpstr>
      <vt:lpstr>8.6 – Scale Drawing of 3D Objects</vt:lpstr>
      <vt:lpstr>http://www.101qs.com/3043</vt:lpstr>
      <vt:lpstr>8.6 – Scale Drawing of 3D Objects</vt:lpstr>
      <vt:lpstr>8.6 – Scale Drawing of 3D Objects</vt:lpstr>
      <vt:lpstr>8.6 – Scale Drawing of 3D Objects</vt:lpstr>
      <vt:lpstr>8.6 – Scale Drawing of 3D Objects</vt:lpstr>
      <vt:lpstr>8.6 – Scale Drawing of 3D Objects</vt:lpstr>
      <vt:lpstr>8.6 – Scale Drawing of 3D Objects</vt:lpstr>
      <vt:lpstr>8.6 – Scale Drawing of 3D Objects</vt:lpstr>
      <vt:lpstr>8.6 – Scale Drawing of 3D Objects</vt:lpstr>
      <vt:lpstr>8.6 – Scale Drawings of 3d Objects</vt:lpstr>
      <vt:lpstr>Tips</vt:lpstr>
      <vt:lpstr>Announcements</vt:lpstr>
    </vt:vector>
  </TitlesOfParts>
  <Company>RCSD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Proportional Reasoning</dc:title>
  <dc:creator>Thibeault, Sara</dc:creator>
  <cp:lastModifiedBy>Thibeault, Sara</cp:lastModifiedBy>
  <cp:revision>19</cp:revision>
  <dcterms:created xsi:type="dcterms:W3CDTF">2015-02-01T18:43:54Z</dcterms:created>
  <dcterms:modified xsi:type="dcterms:W3CDTF">2015-02-05T15:37:21Z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0x0101000B85BAE1641419488CB5560CBDCD9B30</vt:lpwstr>
  </property>
</Properties>
</file>